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Layouts/slideLayout5.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notesSlides/notesSlide1.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4.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notesSlides/notesSlide3.xml" ContentType="application/vnd.openxmlformats-officedocument.presentationml.notesSlide+xml"/>
  <Override PartName="/ppt/slideLayouts/slideLayout10.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customXml/itemProps1.xml" ContentType="application/vnd.openxmlformats-officedocument.customXmlProperties+xml"/>
  <Override PartName="/docProps/core.xml" ContentType="application/vnd.openxmlformats-package.core-properties+xml"/>
  <Override PartName="/customXml/itemProps3.xml" ContentType="application/vnd.openxmlformats-officedocument.customXmlProperties+xml"/>
  <Override PartName="/docProps/app.xml" ContentType="application/vnd.openxmlformats-officedocument.extended-properties+xml"/>
  <Override PartName="/docProps/custom.xml" ContentType="application/vnd.openxmlformats-officedocument.custom-properties+xml"/>
  <Override PartName="/customXml/itemProps2.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sldIdLst>
    <p:sldId id="258" r:id="rId5"/>
    <p:sldId id="276" r:id="rId6"/>
    <p:sldId id="268" r:id="rId7"/>
    <p:sldId id="278" r:id="rId8"/>
    <p:sldId id="279" r:id="rId9"/>
    <p:sldId id="280" r:id="rId10"/>
    <p:sldId id="281" r:id="rId11"/>
    <p:sldId id="283" r:id="rId12"/>
    <p:sldId id="277" r:id="rId13"/>
    <p:sldId id="284" r:id="rId14"/>
    <p:sldId id="26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8B"/>
    <a:srgbClr val="0068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56"/>
  </p:normalViewPr>
  <p:slideViewPr>
    <p:cSldViewPr snapToGrid="0">
      <p:cViewPr varScale="1">
        <p:scale>
          <a:sx n="62" d="100"/>
          <a:sy n="62" d="100"/>
        </p:scale>
        <p:origin x="796"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customXml" Target="../customXml/item4.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13E3E1-DA56-4D8E-8102-CD25C5B667C3}" type="datetimeFigureOut">
              <a:rPr lang="en-GB" smtClean="0"/>
              <a:t>28/04/2021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1F27A3-E815-4FCA-823B-AAC7E49C2A87}" type="slidenum">
              <a:rPr lang="en-GB" smtClean="0"/>
              <a:t>‹#›</a:t>
            </a:fld>
            <a:endParaRPr lang="en-GB" dirty="0"/>
          </a:p>
        </p:txBody>
      </p:sp>
    </p:spTree>
    <p:extLst>
      <p:ext uri="{BB962C8B-B14F-4D97-AF65-F5344CB8AC3E}">
        <p14:creationId xmlns:p14="http://schemas.microsoft.com/office/powerpoint/2010/main" val="3749287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1F27A3-E815-4FCA-823B-AAC7E49C2A87}" type="slidenum">
              <a:rPr lang="en-GB" smtClean="0"/>
              <a:t>2</a:t>
            </a:fld>
            <a:endParaRPr lang="en-GB" dirty="0"/>
          </a:p>
        </p:txBody>
      </p:sp>
    </p:spTree>
    <p:extLst>
      <p:ext uri="{BB962C8B-B14F-4D97-AF65-F5344CB8AC3E}">
        <p14:creationId xmlns:p14="http://schemas.microsoft.com/office/powerpoint/2010/main" val="2717197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1F27A3-E815-4FCA-823B-AAC7E49C2A87}" type="slidenum">
              <a:rPr lang="en-GB" smtClean="0"/>
              <a:t>4</a:t>
            </a:fld>
            <a:endParaRPr lang="en-GB" dirty="0"/>
          </a:p>
        </p:txBody>
      </p:sp>
    </p:spTree>
    <p:extLst>
      <p:ext uri="{BB962C8B-B14F-4D97-AF65-F5344CB8AC3E}">
        <p14:creationId xmlns:p14="http://schemas.microsoft.com/office/powerpoint/2010/main" val="2195278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1F27A3-E815-4FCA-823B-AAC7E49C2A87}" type="slidenum">
              <a:rPr lang="en-GB" smtClean="0"/>
              <a:t>5</a:t>
            </a:fld>
            <a:endParaRPr lang="en-GB" dirty="0"/>
          </a:p>
        </p:txBody>
      </p:sp>
    </p:spTree>
    <p:extLst>
      <p:ext uri="{BB962C8B-B14F-4D97-AF65-F5344CB8AC3E}">
        <p14:creationId xmlns:p14="http://schemas.microsoft.com/office/powerpoint/2010/main" val="3570756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1F27A3-E815-4FCA-823B-AAC7E49C2A87}" type="slidenum">
              <a:rPr lang="en-GB" smtClean="0"/>
              <a:t>7</a:t>
            </a:fld>
            <a:endParaRPr lang="en-GB" dirty="0"/>
          </a:p>
        </p:txBody>
      </p:sp>
    </p:spTree>
    <p:extLst>
      <p:ext uri="{BB962C8B-B14F-4D97-AF65-F5344CB8AC3E}">
        <p14:creationId xmlns:p14="http://schemas.microsoft.com/office/powerpoint/2010/main" val="13766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1F27A3-E815-4FCA-823B-AAC7E49C2A87}" type="slidenum">
              <a:rPr lang="en-GB" smtClean="0"/>
              <a:t>9</a:t>
            </a:fld>
            <a:endParaRPr lang="en-GB" dirty="0"/>
          </a:p>
        </p:txBody>
      </p:sp>
    </p:spTree>
    <p:extLst>
      <p:ext uri="{BB962C8B-B14F-4D97-AF65-F5344CB8AC3E}">
        <p14:creationId xmlns:p14="http://schemas.microsoft.com/office/powerpoint/2010/main" val="678561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1F27A3-E815-4FCA-823B-AAC7E49C2A87}" type="slidenum">
              <a:rPr lang="en-GB" smtClean="0"/>
              <a:t>10</a:t>
            </a:fld>
            <a:endParaRPr lang="en-GB" dirty="0"/>
          </a:p>
        </p:txBody>
      </p:sp>
    </p:spTree>
    <p:extLst>
      <p:ext uri="{BB962C8B-B14F-4D97-AF65-F5344CB8AC3E}">
        <p14:creationId xmlns:p14="http://schemas.microsoft.com/office/powerpoint/2010/main" val="4147599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717CC-F353-4652-B693-58511C55BD3B}"/>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endParaRPr lang="en-GB"/>
          </a:p>
        </p:txBody>
      </p:sp>
      <p:sp>
        <p:nvSpPr>
          <p:cNvPr id="3" name="Subtitle 2">
            <a:extLst>
              <a:ext uri="{FF2B5EF4-FFF2-40B4-BE49-F238E27FC236}">
                <a16:creationId xmlns:a16="http://schemas.microsoft.com/office/drawing/2014/main" id="{BD8DD970-3CE5-47F5-97AE-B2F0CA6F11A8}"/>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endParaRPr lang="en-GB"/>
          </a:p>
        </p:txBody>
      </p:sp>
      <p:sp>
        <p:nvSpPr>
          <p:cNvPr id="4" name="Date Placeholder 3">
            <a:extLst>
              <a:ext uri="{FF2B5EF4-FFF2-40B4-BE49-F238E27FC236}">
                <a16:creationId xmlns:a16="http://schemas.microsoft.com/office/drawing/2014/main" id="{B8C25F6C-4269-4629-A24D-1F141D232F6F}"/>
              </a:ext>
            </a:extLst>
          </p:cNvPr>
          <p:cNvSpPr txBox="1">
            <a:spLocks noGrp="1"/>
          </p:cNvSpPr>
          <p:nvPr>
            <p:ph type="dt" sz="half" idx="7"/>
          </p:nvPr>
        </p:nvSpPr>
        <p:spPr/>
        <p:txBody>
          <a:bodyPr/>
          <a:lstStyle>
            <a:lvl1pPr>
              <a:defRPr/>
            </a:lvl1pPr>
          </a:lstStyle>
          <a:p>
            <a:pPr lvl="0"/>
            <a:fld id="{E86AEDE6-37DF-4C9E-9AF5-1DDF4D5BDBDD}" type="datetime1">
              <a:rPr lang="en-GB"/>
              <a:pPr lvl="0"/>
              <a:t>28/04/2021</a:t>
            </a:fld>
            <a:endParaRPr lang="en-GB" dirty="0"/>
          </a:p>
        </p:txBody>
      </p:sp>
      <p:sp>
        <p:nvSpPr>
          <p:cNvPr id="5" name="Footer Placeholder 4">
            <a:extLst>
              <a:ext uri="{FF2B5EF4-FFF2-40B4-BE49-F238E27FC236}">
                <a16:creationId xmlns:a16="http://schemas.microsoft.com/office/drawing/2014/main" id="{A8B89365-D80F-4EA6-A3D5-2DAE66BE9DC7}"/>
              </a:ext>
            </a:extLst>
          </p:cNvPr>
          <p:cNvSpPr txBox="1">
            <a:spLocks noGrp="1"/>
          </p:cNvSpPr>
          <p:nvPr>
            <p:ph type="ftr" sz="quarter" idx="9"/>
          </p:nvPr>
        </p:nvSpPr>
        <p:spPr/>
        <p:txBody>
          <a:bodyPr/>
          <a:lstStyle>
            <a:lvl1pPr>
              <a:defRPr/>
            </a:lvl1pPr>
          </a:lstStyle>
          <a:p>
            <a:pPr lvl="0"/>
            <a:endParaRPr lang="en-GB" dirty="0"/>
          </a:p>
        </p:txBody>
      </p:sp>
      <p:sp>
        <p:nvSpPr>
          <p:cNvPr id="6" name="Slide Number Placeholder 5">
            <a:extLst>
              <a:ext uri="{FF2B5EF4-FFF2-40B4-BE49-F238E27FC236}">
                <a16:creationId xmlns:a16="http://schemas.microsoft.com/office/drawing/2014/main" id="{3C160174-5E0D-4336-ABE8-755155B7D434}"/>
              </a:ext>
            </a:extLst>
          </p:cNvPr>
          <p:cNvSpPr txBox="1">
            <a:spLocks noGrp="1"/>
          </p:cNvSpPr>
          <p:nvPr>
            <p:ph type="sldNum" sz="quarter" idx="8"/>
          </p:nvPr>
        </p:nvSpPr>
        <p:spPr/>
        <p:txBody>
          <a:bodyPr/>
          <a:lstStyle>
            <a:lvl1pPr>
              <a:defRPr/>
            </a:lvl1pPr>
          </a:lstStyle>
          <a:p>
            <a:pPr lvl="0"/>
            <a:fld id="{EF5CDC90-82AE-4D3A-849D-4E5B4BBE8395}" type="slidenum">
              <a:t>‹#›</a:t>
            </a:fld>
            <a:endParaRPr lang="en-GB" dirty="0"/>
          </a:p>
        </p:txBody>
      </p:sp>
    </p:spTree>
    <p:extLst>
      <p:ext uri="{BB962C8B-B14F-4D97-AF65-F5344CB8AC3E}">
        <p14:creationId xmlns:p14="http://schemas.microsoft.com/office/powerpoint/2010/main" val="396696782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F8477-853C-461C-80DC-3F4D782D36E2}"/>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9E1F2E24-3867-4DD6-A16C-A83522578D45}"/>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AF513B-FF80-48B0-B598-A1524E1FCFBD}"/>
              </a:ext>
            </a:extLst>
          </p:cNvPr>
          <p:cNvSpPr txBox="1">
            <a:spLocks noGrp="1"/>
          </p:cNvSpPr>
          <p:nvPr>
            <p:ph type="dt" sz="half" idx="7"/>
          </p:nvPr>
        </p:nvSpPr>
        <p:spPr/>
        <p:txBody>
          <a:bodyPr/>
          <a:lstStyle>
            <a:lvl1pPr>
              <a:defRPr/>
            </a:lvl1pPr>
          </a:lstStyle>
          <a:p>
            <a:pPr lvl="0"/>
            <a:fld id="{836DBEB2-9B27-43C5-9C3E-311032540DA2}" type="datetime1">
              <a:rPr lang="en-GB"/>
              <a:pPr lvl="0"/>
              <a:t>28/04/2021</a:t>
            </a:fld>
            <a:endParaRPr lang="en-GB" dirty="0"/>
          </a:p>
        </p:txBody>
      </p:sp>
      <p:sp>
        <p:nvSpPr>
          <p:cNvPr id="5" name="Footer Placeholder 4">
            <a:extLst>
              <a:ext uri="{FF2B5EF4-FFF2-40B4-BE49-F238E27FC236}">
                <a16:creationId xmlns:a16="http://schemas.microsoft.com/office/drawing/2014/main" id="{DC3D0F34-604F-4ADF-8484-C21D75A78F94}"/>
              </a:ext>
            </a:extLst>
          </p:cNvPr>
          <p:cNvSpPr txBox="1">
            <a:spLocks noGrp="1"/>
          </p:cNvSpPr>
          <p:nvPr>
            <p:ph type="ftr" sz="quarter" idx="9"/>
          </p:nvPr>
        </p:nvSpPr>
        <p:spPr/>
        <p:txBody>
          <a:bodyPr/>
          <a:lstStyle>
            <a:lvl1pPr>
              <a:defRPr/>
            </a:lvl1pPr>
          </a:lstStyle>
          <a:p>
            <a:pPr lvl="0"/>
            <a:endParaRPr lang="en-GB" dirty="0"/>
          </a:p>
        </p:txBody>
      </p:sp>
      <p:sp>
        <p:nvSpPr>
          <p:cNvPr id="6" name="Slide Number Placeholder 5">
            <a:extLst>
              <a:ext uri="{FF2B5EF4-FFF2-40B4-BE49-F238E27FC236}">
                <a16:creationId xmlns:a16="http://schemas.microsoft.com/office/drawing/2014/main" id="{B2F88935-D43A-49CC-B777-28C16088E675}"/>
              </a:ext>
            </a:extLst>
          </p:cNvPr>
          <p:cNvSpPr txBox="1">
            <a:spLocks noGrp="1"/>
          </p:cNvSpPr>
          <p:nvPr>
            <p:ph type="sldNum" sz="quarter" idx="8"/>
          </p:nvPr>
        </p:nvSpPr>
        <p:spPr/>
        <p:txBody>
          <a:bodyPr/>
          <a:lstStyle>
            <a:lvl1pPr>
              <a:defRPr/>
            </a:lvl1pPr>
          </a:lstStyle>
          <a:p>
            <a:pPr lvl="0"/>
            <a:fld id="{8A09E8FA-022E-4B8D-8932-221E5334DD12}" type="slidenum">
              <a:t>‹#›</a:t>
            </a:fld>
            <a:endParaRPr lang="en-GB" dirty="0"/>
          </a:p>
        </p:txBody>
      </p:sp>
    </p:spTree>
    <p:extLst>
      <p:ext uri="{BB962C8B-B14F-4D97-AF65-F5344CB8AC3E}">
        <p14:creationId xmlns:p14="http://schemas.microsoft.com/office/powerpoint/2010/main" val="890894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4AB05A-18DF-40CC-9976-102AD95169F7}"/>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83048608-11D3-4517-A4F9-66C84153C9CD}"/>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D9A83C-CC76-460B-BA0D-EBE382A6FC4C}"/>
              </a:ext>
            </a:extLst>
          </p:cNvPr>
          <p:cNvSpPr txBox="1">
            <a:spLocks noGrp="1"/>
          </p:cNvSpPr>
          <p:nvPr>
            <p:ph type="dt" sz="half" idx="7"/>
          </p:nvPr>
        </p:nvSpPr>
        <p:spPr/>
        <p:txBody>
          <a:bodyPr/>
          <a:lstStyle>
            <a:lvl1pPr>
              <a:defRPr/>
            </a:lvl1pPr>
          </a:lstStyle>
          <a:p>
            <a:pPr lvl="0"/>
            <a:fld id="{F679825D-EA21-4FBC-8983-340001DC2D6B}" type="datetime1">
              <a:rPr lang="en-GB"/>
              <a:pPr lvl="0"/>
              <a:t>28/04/2021</a:t>
            </a:fld>
            <a:endParaRPr lang="en-GB" dirty="0"/>
          </a:p>
        </p:txBody>
      </p:sp>
      <p:sp>
        <p:nvSpPr>
          <p:cNvPr id="5" name="Footer Placeholder 4">
            <a:extLst>
              <a:ext uri="{FF2B5EF4-FFF2-40B4-BE49-F238E27FC236}">
                <a16:creationId xmlns:a16="http://schemas.microsoft.com/office/drawing/2014/main" id="{C7EEE7D3-A34F-40C7-BCD9-16F99E54A292}"/>
              </a:ext>
            </a:extLst>
          </p:cNvPr>
          <p:cNvSpPr txBox="1">
            <a:spLocks noGrp="1"/>
          </p:cNvSpPr>
          <p:nvPr>
            <p:ph type="ftr" sz="quarter" idx="9"/>
          </p:nvPr>
        </p:nvSpPr>
        <p:spPr/>
        <p:txBody>
          <a:bodyPr/>
          <a:lstStyle>
            <a:lvl1pPr>
              <a:defRPr/>
            </a:lvl1pPr>
          </a:lstStyle>
          <a:p>
            <a:pPr lvl="0"/>
            <a:endParaRPr lang="en-GB" dirty="0"/>
          </a:p>
        </p:txBody>
      </p:sp>
      <p:sp>
        <p:nvSpPr>
          <p:cNvPr id="6" name="Slide Number Placeholder 5">
            <a:extLst>
              <a:ext uri="{FF2B5EF4-FFF2-40B4-BE49-F238E27FC236}">
                <a16:creationId xmlns:a16="http://schemas.microsoft.com/office/drawing/2014/main" id="{B188AE00-4830-4302-8524-6BAD91E85262}"/>
              </a:ext>
            </a:extLst>
          </p:cNvPr>
          <p:cNvSpPr txBox="1">
            <a:spLocks noGrp="1"/>
          </p:cNvSpPr>
          <p:nvPr>
            <p:ph type="sldNum" sz="quarter" idx="8"/>
          </p:nvPr>
        </p:nvSpPr>
        <p:spPr/>
        <p:txBody>
          <a:bodyPr/>
          <a:lstStyle>
            <a:lvl1pPr>
              <a:defRPr/>
            </a:lvl1pPr>
          </a:lstStyle>
          <a:p>
            <a:pPr lvl="0"/>
            <a:fld id="{1BC267E0-7931-4D46-8361-2CE01482BD40}" type="slidenum">
              <a:t>‹#›</a:t>
            </a:fld>
            <a:endParaRPr lang="en-GB" dirty="0"/>
          </a:p>
        </p:txBody>
      </p:sp>
    </p:spTree>
    <p:extLst>
      <p:ext uri="{BB962C8B-B14F-4D97-AF65-F5344CB8AC3E}">
        <p14:creationId xmlns:p14="http://schemas.microsoft.com/office/powerpoint/2010/main" val="2998762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0D528-FA16-422C-AF38-A181D07B1CDE}"/>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EE44E3E1-A9CA-498B-B64E-FCE60D24B9E0}"/>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143A11-96E1-4B93-BE75-2D657AF09F7E}"/>
              </a:ext>
            </a:extLst>
          </p:cNvPr>
          <p:cNvSpPr txBox="1">
            <a:spLocks noGrp="1"/>
          </p:cNvSpPr>
          <p:nvPr>
            <p:ph type="dt" sz="half" idx="7"/>
          </p:nvPr>
        </p:nvSpPr>
        <p:spPr/>
        <p:txBody>
          <a:bodyPr/>
          <a:lstStyle>
            <a:lvl1pPr>
              <a:defRPr/>
            </a:lvl1pPr>
          </a:lstStyle>
          <a:p>
            <a:pPr lvl="0"/>
            <a:fld id="{5263A407-D1DB-4920-8ACD-972F256C14A8}" type="datetime1">
              <a:rPr lang="en-GB"/>
              <a:pPr lvl="0"/>
              <a:t>28/04/2021</a:t>
            </a:fld>
            <a:endParaRPr lang="en-GB" dirty="0"/>
          </a:p>
        </p:txBody>
      </p:sp>
      <p:sp>
        <p:nvSpPr>
          <p:cNvPr id="5" name="Footer Placeholder 4">
            <a:extLst>
              <a:ext uri="{FF2B5EF4-FFF2-40B4-BE49-F238E27FC236}">
                <a16:creationId xmlns:a16="http://schemas.microsoft.com/office/drawing/2014/main" id="{525DFD68-BAA5-4A90-95C3-BB9FE27FA123}"/>
              </a:ext>
            </a:extLst>
          </p:cNvPr>
          <p:cNvSpPr txBox="1">
            <a:spLocks noGrp="1"/>
          </p:cNvSpPr>
          <p:nvPr>
            <p:ph type="ftr" sz="quarter" idx="9"/>
          </p:nvPr>
        </p:nvSpPr>
        <p:spPr/>
        <p:txBody>
          <a:bodyPr/>
          <a:lstStyle>
            <a:lvl1pPr>
              <a:defRPr/>
            </a:lvl1pPr>
          </a:lstStyle>
          <a:p>
            <a:pPr lvl="0"/>
            <a:endParaRPr lang="en-GB" dirty="0"/>
          </a:p>
        </p:txBody>
      </p:sp>
      <p:sp>
        <p:nvSpPr>
          <p:cNvPr id="6" name="Slide Number Placeholder 5">
            <a:extLst>
              <a:ext uri="{FF2B5EF4-FFF2-40B4-BE49-F238E27FC236}">
                <a16:creationId xmlns:a16="http://schemas.microsoft.com/office/drawing/2014/main" id="{8EB299EF-8C26-4347-B416-83C40FBA1C7E}"/>
              </a:ext>
            </a:extLst>
          </p:cNvPr>
          <p:cNvSpPr txBox="1">
            <a:spLocks noGrp="1"/>
          </p:cNvSpPr>
          <p:nvPr>
            <p:ph type="sldNum" sz="quarter" idx="8"/>
          </p:nvPr>
        </p:nvSpPr>
        <p:spPr/>
        <p:txBody>
          <a:bodyPr/>
          <a:lstStyle>
            <a:lvl1pPr>
              <a:defRPr/>
            </a:lvl1pPr>
          </a:lstStyle>
          <a:p>
            <a:pPr lvl="0"/>
            <a:fld id="{09CBD4EA-8E54-4181-B472-09FB7900C546}" type="slidenum">
              <a:t>‹#›</a:t>
            </a:fld>
            <a:endParaRPr lang="en-GB" dirty="0"/>
          </a:p>
        </p:txBody>
      </p:sp>
    </p:spTree>
    <p:extLst>
      <p:ext uri="{BB962C8B-B14F-4D97-AF65-F5344CB8AC3E}">
        <p14:creationId xmlns:p14="http://schemas.microsoft.com/office/powerpoint/2010/main" val="71783085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39DB6-0C7A-411E-BA4A-DD1FC5C8A2C2}"/>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0CC9FEC0-155C-4730-B88A-9F6F35322EE1}"/>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A8383605-7CBE-4FC8-BAF8-4F2EE1A30982}"/>
              </a:ext>
            </a:extLst>
          </p:cNvPr>
          <p:cNvSpPr txBox="1">
            <a:spLocks noGrp="1"/>
          </p:cNvSpPr>
          <p:nvPr>
            <p:ph type="dt" sz="half" idx="7"/>
          </p:nvPr>
        </p:nvSpPr>
        <p:spPr/>
        <p:txBody>
          <a:bodyPr/>
          <a:lstStyle>
            <a:lvl1pPr>
              <a:defRPr/>
            </a:lvl1pPr>
          </a:lstStyle>
          <a:p>
            <a:pPr lvl="0"/>
            <a:fld id="{4044B49B-99E0-4583-920F-146DD67315EC}" type="datetime1">
              <a:rPr lang="en-GB"/>
              <a:pPr lvl="0"/>
              <a:t>28/04/2021</a:t>
            </a:fld>
            <a:endParaRPr lang="en-GB" dirty="0"/>
          </a:p>
        </p:txBody>
      </p:sp>
      <p:sp>
        <p:nvSpPr>
          <p:cNvPr id="5" name="Footer Placeholder 4">
            <a:extLst>
              <a:ext uri="{FF2B5EF4-FFF2-40B4-BE49-F238E27FC236}">
                <a16:creationId xmlns:a16="http://schemas.microsoft.com/office/drawing/2014/main" id="{9121B813-20AA-4A4B-A9EB-DFDB0BEA681B}"/>
              </a:ext>
            </a:extLst>
          </p:cNvPr>
          <p:cNvSpPr txBox="1">
            <a:spLocks noGrp="1"/>
          </p:cNvSpPr>
          <p:nvPr>
            <p:ph type="ftr" sz="quarter" idx="9"/>
          </p:nvPr>
        </p:nvSpPr>
        <p:spPr/>
        <p:txBody>
          <a:bodyPr/>
          <a:lstStyle>
            <a:lvl1pPr>
              <a:defRPr/>
            </a:lvl1pPr>
          </a:lstStyle>
          <a:p>
            <a:pPr lvl="0"/>
            <a:endParaRPr lang="en-GB" dirty="0"/>
          </a:p>
        </p:txBody>
      </p:sp>
      <p:sp>
        <p:nvSpPr>
          <p:cNvPr id="6" name="Slide Number Placeholder 5">
            <a:extLst>
              <a:ext uri="{FF2B5EF4-FFF2-40B4-BE49-F238E27FC236}">
                <a16:creationId xmlns:a16="http://schemas.microsoft.com/office/drawing/2014/main" id="{85D7C34E-2E70-46EE-964A-35528250B744}"/>
              </a:ext>
            </a:extLst>
          </p:cNvPr>
          <p:cNvSpPr txBox="1">
            <a:spLocks noGrp="1"/>
          </p:cNvSpPr>
          <p:nvPr>
            <p:ph type="sldNum" sz="quarter" idx="8"/>
          </p:nvPr>
        </p:nvSpPr>
        <p:spPr/>
        <p:txBody>
          <a:bodyPr/>
          <a:lstStyle>
            <a:lvl1pPr>
              <a:defRPr/>
            </a:lvl1pPr>
          </a:lstStyle>
          <a:p>
            <a:pPr lvl="0"/>
            <a:fld id="{847C3FE0-70CC-4B76-B674-5E6F97C7D311}" type="slidenum">
              <a:t>‹#›</a:t>
            </a:fld>
            <a:endParaRPr lang="en-GB" dirty="0"/>
          </a:p>
        </p:txBody>
      </p:sp>
    </p:spTree>
    <p:extLst>
      <p:ext uri="{BB962C8B-B14F-4D97-AF65-F5344CB8AC3E}">
        <p14:creationId xmlns:p14="http://schemas.microsoft.com/office/powerpoint/2010/main" val="52433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0183A-AF19-476F-B9C8-F4871FCE3B61}"/>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61F12A70-D5BF-430F-AC60-4C79FE624AE4}"/>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1F92AEF-3625-4B3C-ADEF-7D5F867F48A0}"/>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D2A6CDC-F632-4127-88AD-C0F75D8FBC43}"/>
              </a:ext>
            </a:extLst>
          </p:cNvPr>
          <p:cNvSpPr txBox="1">
            <a:spLocks noGrp="1"/>
          </p:cNvSpPr>
          <p:nvPr>
            <p:ph type="dt" sz="half" idx="7"/>
          </p:nvPr>
        </p:nvSpPr>
        <p:spPr/>
        <p:txBody>
          <a:bodyPr/>
          <a:lstStyle>
            <a:lvl1pPr>
              <a:defRPr/>
            </a:lvl1pPr>
          </a:lstStyle>
          <a:p>
            <a:pPr lvl="0"/>
            <a:fld id="{D8B5B3B2-63A0-4F9F-8ADB-A4CF6106E407}" type="datetime1">
              <a:rPr lang="en-GB"/>
              <a:pPr lvl="0"/>
              <a:t>28/04/2021</a:t>
            </a:fld>
            <a:endParaRPr lang="en-GB" dirty="0"/>
          </a:p>
        </p:txBody>
      </p:sp>
      <p:sp>
        <p:nvSpPr>
          <p:cNvPr id="6" name="Footer Placeholder 5">
            <a:extLst>
              <a:ext uri="{FF2B5EF4-FFF2-40B4-BE49-F238E27FC236}">
                <a16:creationId xmlns:a16="http://schemas.microsoft.com/office/drawing/2014/main" id="{CC44DCD3-3303-4CA4-B673-68E1F72FCB8D}"/>
              </a:ext>
            </a:extLst>
          </p:cNvPr>
          <p:cNvSpPr txBox="1">
            <a:spLocks noGrp="1"/>
          </p:cNvSpPr>
          <p:nvPr>
            <p:ph type="ftr" sz="quarter" idx="9"/>
          </p:nvPr>
        </p:nvSpPr>
        <p:spPr/>
        <p:txBody>
          <a:bodyPr/>
          <a:lstStyle>
            <a:lvl1pPr>
              <a:defRPr/>
            </a:lvl1pPr>
          </a:lstStyle>
          <a:p>
            <a:pPr lvl="0"/>
            <a:endParaRPr lang="en-GB" dirty="0"/>
          </a:p>
        </p:txBody>
      </p:sp>
      <p:sp>
        <p:nvSpPr>
          <p:cNvPr id="7" name="Slide Number Placeholder 6">
            <a:extLst>
              <a:ext uri="{FF2B5EF4-FFF2-40B4-BE49-F238E27FC236}">
                <a16:creationId xmlns:a16="http://schemas.microsoft.com/office/drawing/2014/main" id="{9A6F17E6-A66A-431E-96D6-FD890C8BB648}"/>
              </a:ext>
            </a:extLst>
          </p:cNvPr>
          <p:cNvSpPr txBox="1">
            <a:spLocks noGrp="1"/>
          </p:cNvSpPr>
          <p:nvPr>
            <p:ph type="sldNum" sz="quarter" idx="8"/>
          </p:nvPr>
        </p:nvSpPr>
        <p:spPr/>
        <p:txBody>
          <a:bodyPr/>
          <a:lstStyle>
            <a:lvl1pPr>
              <a:defRPr/>
            </a:lvl1pPr>
          </a:lstStyle>
          <a:p>
            <a:pPr lvl="0"/>
            <a:fld id="{B83D4B9E-97A8-4F39-98E1-FD5FA76AD0CA}" type="slidenum">
              <a:t>‹#›</a:t>
            </a:fld>
            <a:endParaRPr lang="en-GB" dirty="0"/>
          </a:p>
        </p:txBody>
      </p:sp>
    </p:spTree>
    <p:extLst>
      <p:ext uri="{BB962C8B-B14F-4D97-AF65-F5344CB8AC3E}">
        <p14:creationId xmlns:p14="http://schemas.microsoft.com/office/powerpoint/2010/main" val="972949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C11D-1692-4E01-973E-D371BD65ED98}"/>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7C58CF4B-DFF7-4297-87A5-76BBEC7D179B}"/>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210EB860-2C8F-441B-B4BF-B55BBBF0EEC9}"/>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B1356D4-FF33-4FB3-9429-71D54F7C9437}"/>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B2F4122C-0606-49E9-A293-7AB4ECB733B9}"/>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4FE5FE2-F034-42ED-9A98-E429D168EA7B}"/>
              </a:ext>
            </a:extLst>
          </p:cNvPr>
          <p:cNvSpPr txBox="1">
            <a:spLocks noGrp="1"/>
          </p:cNvSpPr>
          <p:nvPr>
            <p:ph type="dt" sz="half" idx="7"/>
          </p:nvPr>
        </p:nvSpPr>
        <p:spPr/>
        <p:txBody>
          <a:bodyPr/>
          <a:lstStyle>
            <a:lvl1pPr>
              <a:defRPr/>
            </a:lvl1pPr>
          </a:lstStyle>
          <a:p>
            <a:pPr lvl="0"/>
            <a:fld id="{2A8D82E3-188F-4BD8-8473-2694CC51690F}" type="datetime1">
              <a:rPr lang="en-GB"/>
              <a:pPr lvl="0"/>
              <a:t>28/04/2021</a:t>
            </a:fld>
            <a:endParaRPr lang="en-GB" dirty="0"/>
          </a:p>
        </p:txBody>
      </p:sp>
      <p:sp>
        <p:nvSpPr>
          <p:cNvPr id="8" name="Footer Placeholder 7">
            <a:extLst>
              <a:ext uri="{FF2B5EF4-FFF2-40B4-BE49-F238E27FC236}">
                <a16:creationId xmlns:a16="http://schemas.microsoft.com/office/drawing/2014/main" id="{0AD91D44-49C5-420B-83F6-00F992280DED}"/>
              </a:ext>
            </a:extLst>
          </p:cNvPr>
          <p:cNvSpPr txBox="1">
            <a:spLocks noGrp="1"/>
          </p:cNvSpPr>
          <p:nvPr>
            <p:ph type="ftr" sz="quarter" idx="9"/>
          </p:nvPr>
        </p:nvSpPr>
        <p:spPr/>
        <p:txBody>
          <a:bodyPr/>
          <a:lstStyle>
            <a:lvl1pPr>
              <a:defRPr/>
            </a:lvl1pPr>
          </a:lstStyle>
          <a:p>
            <a:pPr lvl="0"/>
            <a:endParaRPr lang="en-GB" dirty="0"/>
          </a:p>
        </p:txBody>
      </p:sp>
      <p:sp>
        <p:nvSpPr>
          <p:cNvPr id="9" name="Slide Number Placeholder 8">
            <a:extLst>
              <a:ext uri="{FF2B5EF4-FFF2-40B4-BE49-F238E27FC236}">
                <a16:creationId xmlns:a16="http://schemas.microsoft.com/office/drawing/2014/main" id="{6FDCFDA0-5346-4F78-86D7-9E901E2E7AD9}"/>
              </a:ext>
            </a:extLst>
          </p:cNvPr>
          <p:cNvSpPr txBox="1">
            <a:spLocks noGrp="1"/>
          </p:cNvSpPr>
          <p:nvPr>
            <p:ph type="sldNum" sz="quarter" idx="8"/>
          </p:nvPr>
        </p:nvSpPr>
        <p:spPr/>
        <p:txBody>
          <a:bodyPr/>
          <a:lstStyle>
            <a:lvl1pPr>
              <a:defRPr/>
            </a:lvl1pPr>
          </a:lstStyle>
          <a:p>
            <a:pPr lvl="0"/>
            <a:fld id="{48D31E73-0DB5-4562-BFE9-8361A462D2C0}" type="slidenum">
              <a:t>‹#›</a:t>
            </a:fld>
            <a:endParaRPr lang="en-GB" dirty="0"/>
          </a:p>
        </p:txBody>
      </p:sp>
    </p:spTree>
    <p:extLst>
      <p:ext uri="{BB962C8B-B14F-4D97-AF65-F5344CB8AC3E}">
        <p14:creationId xmlns:p14="http://schemas.microsoft.com/office/powerpoint/2010/main" val="3369272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2BFE4-69BF-4B68-B674-3E4A81E94D3B}"/>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Date Placeholder 2">
            <a:extLst>
              <a:ext uri="{FF2B5EF4-FFF2-40B4-BE49-F238E27FC236}">
                <a16:creationId xmlns:a16="http://schemas.microsoft.com/office/drawing/2014/main" id="{3804DE5D-1CC8-4B8C-AF64-9AE4DDC73554}"/>
              </a:ext>
            </a:extLst>
          </p:cNvPr>
          <p:cNvSpPr txBox="1">
            <a:spLocks noGrp="1"/>
          </p:cNvSpPr>
          <p:nvPr>
            <p:ph type="dt" sz="half" idx="7"/>
          </p:nvPr>
        </p:nvSpPr>
        <p:spPr/>
        <p:txBody>
          <a:bodyPr/>
          <a:lstStyle>
            <a:lvl1pPr>
              <a:defRPr/>
            </a:lvl1pPr>
          </a:lstStyle>
          <a:p>
            <a:pPr lvl="0"/>
            <a:fld id="{DCF84465-8D44-415E-B603-B9B27F675961}" type="datetime1">
              <a:rPr lang="en-GB"/>
              <a:pPr lvl="0"/>
              <a:t>28/04/2021</a:t>
            </a:fld>
            <a:endParaRPr lang="en-GB" dirty="0"/>
          </a:p>
        </p:txBody>
      </p:sp>
      <p:sp>
        <p:nvSpPr>
          <p:cNvPr id="4" name="Footer Placeholder 3">
            <a:extLst>
              <a:ext uri="{FF2B5EF4-FFF2-40B4-BE49-F238E27FC236}">
                <a16:creationId xmlns:a16="http://schemas.microsoft.com/office/drawing/2014/main" id="{1A603C15-F578-40D0-9C59-BCE592795E46}"/>
              </a:ext>
            </a:extLst>
          </p:cNvPr>
          <p:cNvSpPr txBox="1">
            <a:spLocks noGrp="1"/>
          </p:cNvSpPr>
          <p:nvPr>
            <p:ph type="ftr" sz="quarter" idx="9"/>
          </p:nvPr>
        </p:nvSpPr>
        <p:spPr/>
        <p:txBody>
          <a:bodyPr/>
          <a:lstStyle>
            <a:lvl1pPr>
              <a:defRPr/>
            </a:lvl1pPr>
          </a:lstStyle>
          <a:p>
            <a:pPr lvl="0"/>
            <a:endParaRPr lang="en-GB" dirty="0"/>
          </a:p>
        </p:txBody>
      </p:sp>
      <p:sp>
        <p:nvSpPr>
          <p:cNvPr id="5" name="Slide Number Placeholder 4">
            <a:extLst>
              <a:ext uri="{FF2B5EF4-FFF2-40B4-BE49-F238E27FC236}">
                <a16:creationId xmlns:a16="http://schemas.microsoft.com/office/drawing/2014/main" id="{279EFCDA-4DF4-4BA6-829B-B1104DAA746F}"/>
              </a:ext>
            </a:extLst>
          </p:cNvPr>
          <p:cNvSpPr txBox="1">
            <a:spLocks noGrp="1"/>
          </p:cNvSpPr>
          <p:nvPr>
            <p:ph type="sldNum" sz="quarter" idx="8"/>
          </p:nvPr>
        </p:nvSpPr>
        <p:spPr/>
        <p:txBody>
          <a:bodyPr/>
          <a:lstStyle>
            <a:lvl1pPr>
              <a:defRPr/>
            </a:lvl1pPr>
          </a:lstStyle>
          <a:p>
            <a:pPr lvl="0"/>
            <a:fld id="{A487FDB2-93C8-4B4F-ACE8-215427A9F4DE}" type="slidenum">
              <a:t>‹#›</a:t>
            </a:fld>
            <a:endParaRPr lang="en-GB" dirty="0"/>
          </a:p>
        </p:txBody>
      </p:sp>
    </p:spTree>
    <p:extLst>
      <p:ext uri="{BB962C8B-B14F-4D97-AF65-F5344CB8AC3E}">
        <p14:creationId xmlns:p14="http://schemas.microsoft.com/office/powerpoint/2010/main" val="149936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0BD413-5230-468F-A095-CAC2872CAE68}"/>
              </a:ext>
            </a:extLst>
          </p:cNvPr>
          <p:cNvSpPr txBox="1">
            <a:spLocks noGrp="1"/>
          </p:cNvSpPr>
          <p:nvPr>
            <p:ph type="dt" sz="half" idx="7"/>
          </p:nvPr>
        </p:nvSpPr>
        <p:spPr/>
        <p:txBody>
          <a:bodyPr/>
          <a:lstStyle>
            <a:lvl1pPr>
              <a:defRPr/>
            </a:lvl1pPr>
          </a:lstStyle>
          <a:p>
            <a:pPr lvl="0"/>
            <a:fld id="{97045F40-9843-46A6-B069-E3B7C6EE8263}" type="datetime1">
              <a:rPr lang="en-GB"/>
              <a:pPr lvl="0"/>
              <a:t>28/04/2021</a:t>
            </a:fld>
            <a:endParaRPr lang="en-GB" dirty="0"/>
          </a:p>
        </p:txBody>
      </p:sp>
      <p:sp>
        <p:nvSpPr>
          <p:cNvPr id="3" name="Footer Placeholder 2">
            <a:extLst>
              <a:ext uri="{FF2B5EF4-FFF2-40B4-BE49-F238E27FC236}">
                <a16:creationId xmlns:a16="http://schemas.microsoft.com/office/drawing/2014/main" id="{E62628A3-EB71-478A-A36A-B41FF8DE08CC}"/>
              </a:ext>
            </a:extLst>
          </p:cNvPr>
          <p:cNvSpPr txBox="1">
            <a:spLocks noGrp="1"/>
          </p:cNvSpPr>
          <p:nvPr>
            <p:ph type="ftr" sz="quarter" idx="9"/>
          </p:nvPr>
        </p:nvSpPr>
        <p:spPr/>
        <p:txBody>
          <a:bodyPr/>
          <a:lstStyle>
            <a:lvl1pPr>
              <a:defRPr/>
            </a:lvl1pPr>
          </a:lstStyle>
          <a:p>
            <a:pPr lvl="0"/>
            <a:endParaRPr lang="en-GB" dirty="0"/>
          </a:p>
        </p:txBody>
      </p:sp>
      <p:sp>
        <p:nvSpPr>
          <p:cNvPr id="4" name="Slide Number Placeholder 3">
            <a:extLst>
              <a:ext uri="{FF2B5EF4-FFF2-40B4-BE49-F238E27FC236}">
                <a16:creationId xmlns:a16="http://schemas.microsoft.com/office/drawing/2014/main" id="{C5939874-B4C9-4D39-8111-5309229A3CAF}"/>
              </a:ext>
            </a:extLst>
          </p:cNvPr>
          <p:cNvSpPr txBox="1">
            <a:spLocks noGrp="1"/>
          </p:cNvSpPr>
          <p:nvPr>
            <p:ph type="sldNum" sz="quarter" idx="8"/>
          </p:nvPr>
        </p:nvSpPr>
        <p:spPr/>
        <p:txBody>
          <a:bodyPr/>
          <a:lstStyle>
            <a:lvl1pPr>
              <a:defRPr/>
            </a:lvl1pPr>
          </a:lstStyle>
          <a:p>
            <a:pPr lvl="0"/>
            <a:fld id="{935C32BD-F8F5-4E15-BDD5-90A904854C0D}" type="slidenum">
              <a:t>‹#›</a:t>
            </a:fld>
            <a:endParaRPr lang="en-GB" dirty="0"/>
          </a:p>
        </p:txBody>
      </p:sp>
    </p:spTree>
    <p:extLst>
      <p:ext uri="{BB962C8B-B14F-4D97-AF65-F5344CB8AC3E}">
        <p14:creationId xmlns:p14="http://schemas.microsoft.com/office/powerpoint/2010/main" val="3425185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5CE2D-32FD-43FB-9C3D-94C4AF687D1B}"/>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756A7B7A-DA02-432D-9E99-B821D51B33C5}"/>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C3C39A0-3D61-4D3E-ACB1-EC519254B94D}"/>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2DADF949-C43F-4C42-843F-7B013315B94C}"/>
              </a:ext>
            </a:extLst>
          </p:cNvPr>
          <p:cNvSpPr txBox="1">
            <a:spLocks noGrp="1"/>
          </p:cNvSpPr>
          <p:nvPr>
            <p:ph type="dt" sz="half" idx="7"/>
          </p:nvPr>
        </p:nvSpPr>
        <p:spPr/>
        <p:txBody>
          <a:bodyPr/>
          <a:lstStyle>
            <a:lvl1pPr>
              <a:defRPr/>
            </a:lvl1pPr>
          </a:lstStyle>
          <a:p>
            <a:pPr lvl="0"/>
            <a:fld id="{142BF79E-BD3F-4972-9E22-F86F3A3A9239}" type="datetime1">
              <a:rPr lang="en-GB"/>
              <a:pPr lvl="0"/>
              <a:t>28/04/2021</a:t>
            </a:fld>
            <a:endParaRPr lang="en-GB" dirty="0"/>
          </a:p>
        </p:txBody>
      </p:sp>
      <p:sp>
        <p:nvSpPr>
          <p:cNvPr id="6" name="Footer Placeholder 5">
            <a:extLst>
              <a:ext uri="{FF2B5EF4-FFF2-40B4-BE49-F238E27FC236}">
                <a16:creationId xmlns:a16="http://schemas.microsoft.com/office/drawing/2014/main" id="{2F88C832-DD0D-4220-A1FC-08460A386A32}"/>
              </a:ext>
            </a:extLst>
          </p:cNvPr>
          <p:cNvSpPr txBox="1">
            <a:spLocks noGrp="1"/>
          </p:cNvSpPr>
          <p:nvPr>
            <p:ph type="ftr" sz="quarter" idx="9"/>
          </p:nvPr>
        </p:nvSpPr>
        <p:spPr/>
        <p:txBody>
          <a:bodyPr/>
          <a:lstStyle>
            <a:lvl1pPr>
              <a:defRPr/>
            </a:lvl1pPr>
          </a:lstStyle>
          <a:p>
            <a:pPr lvl="0"/>
            <a:endParaRPr lang="en-GB" dirty="0"/>
          </a:p>
        </p:txBody>
      </p:sp>
      <p:sp>
        <p:nvSpPr>
          <p:cNvPr id="7" name="Slide Number Placeholder 6">
            <a:extLst>
              <a:ext uri="{FF2B5EF4-FFF2-40B4-BE49-F238E27FC236}">
                <a16:creationId xmlns:a16="http://schemas.microsoft.com/office/drawing/2014/main" id="{6BFB9746-5E8E-4126-AE13-260E23EEE75C}"/>
              </a:ext>
            </a:extLst>
          </p:cNvPr>
          <p:cNvSpPr txBox="1">
            <a:spLocks noGrp="1"/>
          </p:cNvSpPr>
          <p:nvPr>
            <p:ph type="sldNum" sz="quarter" idx="8"/>
          </p:nvPr>
        </p:nvSpPr>
        <p:spPr/>
        <p:txBody>
          <a:bodyPr/>
          <a:lstStyle>
            <a:lvl1pPr>
              <a:defRPr/>
            </a:lvl1pPr>
          </a:lstStyle>
          <a:p>
            <a:pPr lvl="0"/>
            <a:fld id="{66AD933A-C931-46FE-9693-77F0AA121BAD}" type="slidenum">
              <a:t>‹#›</a:t>
            </a:fld>
            <a:endParaRPr lang="en-GB" dirty="0"/>
          </a:p>
        </p:txBody>
      </p:sp>
    </p:spTree>
    <p:extLst>
      <p:ext uri="{BB962C8B-B14F-4D97-AF65-F5344CB8AC3E}">
        <p14:creationId xmlns:p14="http://schemas.microsoft.com/office/powerpoint/2010/main" val="1058512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FBFA9-9A60-43F9-A7ED-5A04979A59C2}"/>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Picture Placeholder 2">
            <a:extLst>
              <a:ext uri="{FF2B5EF4-FFF2-40B4-BE49-F238E27FC236}">
                <a16:creationId xmlns:a16="http://schemas.microsoft.com/office/drawing/2014/main" id="{7405EC3D-2C2D-443B-980D-E47C0BF4C0C0}"/>
              </a:ext>
            </a:extLst>
          </p:cNvPr>
          <p:cNvSpPr txBox="1">
            <a:spLocks noGrp="1"/>
          </p:cNvSpPr>
          <p:nvPr>
            <p:ph type="pic" idx="1"/>
          </p:nvPr>
        </p:nvSpPr>
        <p:spPr>
          <a:xfrm>
            <a:off x="5183184" y="987423"/>
            <a:ext cx="6172200" cy="4873623"/>
          </a:xfrm>
        </p:spPr>
        <p:txBody>
          <a:bodyPr/>
          <a:lstStyle>
            <a:lvl1pPr marL="0" indent="0">
              <a:buNone/>
              <a:defRPr lang="en-GB" sz="3200"/>
            </a:lvl1pPr>
          </a:lstStyle>
          <a:p>
            <a:pPr lvl="0"/>
            <a:endParaRPr lang="en-GB" dirty="0"/>
          </a:p>
        </p:txBody>
      </p:sp>
      <p:sp>
        <p:nvSpPr>
          <p:cNvPr id="4" name="Text Placeholder 3">
            <a:extLst>
              <a:ext uri="{FF2B5EF4-FFF2-40B4-BE49-F238E27FC236}">
                <a16:creationId xmlns:a16="http://schemas.microsoft.com/office/drawing/2014/main" id="{D8F28D7D-D1FD-4072-8069-26F611975A74}"/>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64A8C7EA-ABF0-4985-AE3D-E22ED8F923C3}"/>
              </a:ext>
            </a:extLst>
          </p:cNvPr>
          <p:cNvSpPr txBox="1">
            <a:spLocks noGrp="1"/>
          </p:cNvSpPr>
          <p:nvPr>
            <p:ph type="dt" sz="half" idx="7"/>
          </p:nvPr>
        </p:nvSpPr>
        <p:spPr/>
        <p:txBody>
          <a:bodyPr/>
          <a:lstStyle>
            <a:lvl1pPr>
              <a:defRPr/>
            </a:lvl1pPr>
          </a:lstStyle>
          <a:p>
            <a:pPr lvl="0"/>
            <a:fld id="{320334C0-9B13-4617-8FFC-79D2903E99E2}" type="datetime1">
              <a:rPr lang="en-GB"/>
              <a:pPr lvl="0"/>
              <a:t>28/04/2021</a:t>
            </a:fld>
            <a:endParaRPr lang="en-GB" dirty="0"/>
          </a:p>
        </p:txBody>
      </p:sp>
      <p:sp>
        <p:nvSpPr>
          <p:cNvPr id="6" name="Footer Placeholder 5">
            <a:extLst>
              <a:ext uri="{FF2B5EF4-FFF2-40B4-BE49-F238E27FC236}">
                <a16:creationId xmlns:a16="http://schemas.microsoft.com/office/drawing/2014/main" id="{547107D3-CEC6-43D3-AFBD-2BBCED4B5612}"/>
              </a:ext>
            </a:extLst>
          </p:cNvPr>
          <p:cNvSpPr txBox="1">
            <a:spLocks noGrp="1"/>
          </p:cNvSpPr>
          <p:nvPr>
            <p:ph type="ftr" sz="quarter" idx="9"/>
          </p:nvPr>
        </p:nvSpPr>
        <p:spPr/>
        <p:txBody>
          <a:bodyPr/>
          <a:lstStyle>
            <a:lvl1pPr>
              <a:defRPr/>
            </a:lvl1pPr>
          </a:lstStyle>
          <a:p>
            <a:pPr lvl="0"/>
            <a:endParaRPr lang="en-GB" dirty="0"/>
          </a:p>
        </p:txBody>
      </p:sp>
      <p:sp>
        <p:nvSpPr>
          <p:cNvPr id="7" name="Slide Number Placeholder 6">
            <a:extLst>
              <a:ext uri="{FF2B5EF4-FFF2-40B4-BE49-F238E27FC236}">
                <a16:creationId xmlns:a16="http://schemas.microsoft.com/office/drawing/2014/main" id="{4914930F-54A1-4274-8AF3-5CFF8A0958C2}"/>
              </a:ext>
            </a:extLst>
          </p:cNvPr>
          <p:cNvSpPr txBox="1">
            <a:spLocks noGrp="1"/>
          </p:cNvSpPr>
          <p:nvPr>
            <p:ph type="sldNum" sz="quarter" idx="8"/>
          </p:nvPr>
        </p:nvSpPr>
        <p:spPr/>
        <p:txBody>
          <a:bodyPr/>
          <a:lstStyle>
            <a:lvl1pPr>
              <a:defRPr/>
            </a:lvl1pPr>
          </a:lstStyle>
          <a:p>
            <a:pPr lvl="0"/>
            <a:fld id="{77F77382-F57A-4956-92C8-B516EC6EFEDC}" type="slidenum">
              <a:t>‹#›</a:t>
            </a:fld>
            <a:endParaRPr lang="en-GB" dirty="0"/>
          </a:p>
        </p:txBody>
      </p:sp>
    </p:spTree>
    <p:extLst>
      <p:ext uri="{BB962C8B-B14F-4D97-AF65-F5344CB8AC3E}">
        <p14:creationId xmlns:p14="http://schemas.microsoft.com/office/powerpoint/2010/main" val="3640435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800D32-6120-4E57-91E7-137BD4451FC0}"/>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21732072-5FCD-4286-ABBA-1BADAA65AF20}"/>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21D757-52D0-4103-9685-54F317C45668}"/>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66D21340-6E62-412C-AC83-3268743229EB}" type="datetime1">
              <a:rPr lang="en-GB"/>
              <a:pPr lvl="0"/>
              <a:t>28/04/2021</a:t>
            </a:fld>
            <a:endParaRPr lang="en-GB" dirty="0"/>
          </a:p>
        </p:txBody>
      </p:sp>
      <p:sp>
        <p:nvSpPr>
          <p:cNvPr id="5" name="Footer Placeholder 4">
            <a:extLst>
              <a:ext uri="{FF2B5EF4-FFF2-40B4-BE49-F238E27FC236}">
                <a16:creationId xmlns:a16="http://schemas.microsoft.com/office/drawing/2014/main" id="{D2D93E4B-BACB-4F34-95AE-D29191E5BC82}"/>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endParaRPr lang="en-GB" dirty="0"/>
          </a:p>
        </p:txBody>
      </p:sp>
      <p:sp>
        <p:nvSpPr>
          <p:cNvPr id="6" name="Slide Number Placeholder 5">
            <a:extLst>
              <a:ext uri="{FF2B5EF4-FFF2-40B4-BE49-F238E27FC236}">
                <a16:creationId xmlns:a16="http://schemas.microsoft.com/office/drawing/2014/main" id="{447FCB9B-398D-44AF-8067-03CDB8D124BA}"/>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5AF45CAF-5CE2-4875-82AF-977073B3BE2F}" type="slidenum">
              <a:t>‹#›</a:t>
            </a:fld>
            <a:endParaRPr lang="en-GB"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8316DFFC-1F2A-4B43-B085-D164C4122B5E}"/>
              </a:ext>
            </a:extLst>
          </p:cNvPr>
          <p:cNvPicPr>
            <a:picLocks noGrp="1" noChangeAspect="1"/>
          </p:cNvPicPr>
          <p:nvPr>
            <p:ph idx="1"/>
          </p:nvPr>
        </p:nvPicPr>
        <p:blipFill>
          <a:blip r:embed="rId2"/>
          <a:stretch>
            <a:fillRect/>
          </a:stretch>
        </p:blipFill>
        <p:spPr>
          <a:xfrm>
            <a:off x="-1524" y="0"/>
            <a:ext cx="12193524" cy="6858000"/>
          </a:xfrm>
        </p:spPr>
      </p:pic>
      <p:sp>
        <p:nvSpPr>
          <p:cNvPr id="4" name="TextBox 5">
            <a:extLst>
              <a:ext uri="{FF2B5EF4-FFF2-40B4-BE49-F238E27FC236}">
                <a16:creationId xmlns:a16="http://schemas.microsoft.com/office/drawing/2014/main" id="{A7FC305F-3D9A-4B07-8B86-2F318644BFC1}"/>
              </a:ext>
            </a:extLst>
          </p:cNvPr>
          <p:cNvSpPr txBox="1"/>
          <p:nvPr/>
        </p:nvSpPr>
        <p:spPr>
          <a:xfrm>
            <a:off x="454960" y="3757027"/>
            <a:ext cx="6193899" cy="1754326"/>
          </a:xfrm>
          <a:prstGeom prst="rect">
            <a:avLst/>
          </a:prstGeom>
          <a:noFill/>
          <a:ln cap="flat">
            <a:noFill/>
          </a:ln>
        </p:spPr>
        <p:txBody>
          <a:bodyPr vert="horz" wrap="square" lIns="91440" tIns="45720" rIns="91440" bIns="45720" anchor="t" anchorCtr="0" compatLnSpc="1">
            <a:spAutoFit/>
          </a:bodyPr>
          <a:lstStyle/>
          <a:p>
            <a:pPr lvl="0" algn="ctr">
              <a:defRPr sz="1800" b="0" i="0" u="none" strike="noStrike" kern="0" cap="none" spc="0" baseline="0">
                <a:solidFill>
                  <a:srgbClr val="000000"/>
                </a:solidFill>
                <a:uFillTx/>
              </a:defRPr>
            </a:pPr>
            <a:r>
              <a:rPr lang="en-GB" sz="5400"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t>B2B Cold Call Script Template</a:t>
            </a:r>
          </a:p>
        </p:txBody>
      </p:sp>
      <p:sp>
        <p:nvSpPr>
          <p:cNvPr id="2" name="AutoShape 2">
            <a:extLst>
              <a:ext uri="{FF2B5EF4-FFF2-40B4-BE49-F238E27FC236}">
                <a16:creationId xmlns:a16="http://schemas.microsoft.com/office/drawing/2014/main" id="{99BDB87A-ECB1-479B-A0D5-E9D435F2502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737D-7D8E-4230-B42D-D738CF457A7C}"/>
              </a:ext>
            </a:extLst>
          </p:cNvPr>
          <p:cNvSpPr txBox="1">
            <a:spLocks noGrp="1"/>
          </p:cNvSpPr>
          <p:nvPr>
            <p:ph type="title"/>
          </p:nvPr>
        </p:nvSpPr>
        <p:spPr/>
        <p:txBody>
          <a:bodyPr/>
          <a:lstStyle/>
          <a:p>
            <a:pPr lvl="0"/>
            <a:r>
              <a:rPr lang="en-GB" dirty="0"/>
              <a:t>                </a:t>
            </a:r>
          </a:p>
        </p:txBody>
      </p:sp>
      <p:pic>
        <p:nvPicPr>
          <p:cNvPr id="3" name="Content Placeholder 8">
            <a:extLst>
              <a:ext uri="{FF2B5EF4-FFF2-40B4-BE49-F238E27FC236}">
                <a16:creationId xmlns:a16="http://schemas.microsoft.com/office/drawing/2014/main" id="{32CA6D78-D073-4EF9-B31A-CFB3A77283C7}"/>
              </a:ext>
            </a:extLst>
          </p:cNvPr>
          <p:cNvPicPr>
            <a:picLocks noGrp="1" noChangeAspect="1"/>
          </p:cNvPicPr>
          <p:nvPr>
            <p:ph idx="1"/>
          </p:nvPr>
        </p:nvPicPr>
        <p:blipFill>
          <a:blip r:embed="rId3"/>
          <a:stretch>
            <a:fillRect/>
          </a:stretch>
        </p:blipFill>
        <p:spPr>
          <a:xfrm>
            <a:off x="0" y="0"/>
            <a:ext cx="12193524" cy="6858000"/>
          </a:xfrm>
        </p:spPr>
      </p:pic>
      <p:sp>
        <p:nvSpPr>
          <p:cNvPr id="8" name="TextBox 9">
            <a:extLst>
              <a:ext uri="{FF2B5EF4-FFF2-40B4-BE49-F238E27FC236}">
                <a16:creationId xmlns:a16="http://schemas.microsoft.com/office/drawing/2014/main" id="{44D5DCB6-B476-4A11-93B8-EFB0F1F4FF84}"/>
              </a:ext>
            </a:extLst>
          </p:cNvPr>
          <p:cNvSpPr txBox="1"/>
          <p:nvPr/>
        </p:nvSpPr>
        <p:spPr>
          <a:xfrm>
            <a:off x="339147" y="300720"/>
            <a:ext cx="8817157" cy="92333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5400" b="0" i="0" u="none" strike="noStrike" kern="1200" cap="none" spc="0" baseline="0" dirty="0">
                <a:solidFill>
                  <a:srgbClr val="FFFFFF"/>
                </a:solidFill>
                <a:uFillTx/>
                <a:latin typeface="Open Sans SemiBold" panose="020B0706030804020204" pitchFamily="34" charset="0"/>
                <a:ea typeface="Open Sans SemiBold" panose="020B0706030804020204" pitchFamily="34" charset="0"/>
                <a:cs typeface="Open Sans SemiBold" panose="020B0706030804020204" pitchFamily="34" charset="0"/>
              </a:rPr>
              <a:t>OBJECTION HANDLING</a:t>
            </a:r>
          </a:p>
        </p:txBody>
      </p:sp>
      <p:sp>
        <p:nvSpPr>
          <p:cNvPr id="9" name="TextBox 9">
            <a:extLst>
              <a:ext uri="{FF2B5EF4-FFF2-40B4-BE49-F238E27FC236}">
                <a16:creationId xmlns:a16="http://schemas.microsoft.com/office/drawing/2014/main" id="{185A8DEE-45BD-41D7-9AA9-B296F90CBCFC}"/>
              </a:ext>
            </a:extLst>
          </p:cNvPr>
          <p:cNvSpPr txBox="1"/>
          <p:nvPr/>
        </p:nvSpPr>
        <p:spPr>
          <a:xfrm>
            <a:off x="376441" y="1465875"/>
            <a:ext cx="4494985" cy="4524315"/>
          </a:xfrm>
          <a:prstGeom prst="rect">
            <a:avLst/>
          </a:prstGeom>
          <a:noFill/>
          <a:ln cap="flat">
            <a:noFill/>
          </a:ln>
        </p:spPr>
        <p:txBody>
          <a:bodyPr vert="horz" wrap="square" lIns="91440" tIns="45720" rIns="91440" bIns="45720" anchor="t" anchorCtr="0" compatLnSpc="1">
            <a:spAutoFit/>
          </a:bodyPr>
          <a:lstStyle/>
          <a:p>
            <a:r>
              <a:rPr lang="en-GB" sz="1600" b="1" dirty="0">
                <a:solidFill>
                  <a:schemeClr val="bg1"/>
                </a:solidFill>
              </a:rPr>
              <a:t>PROSPECT</a:t>
            </a:r>
          </a:p>
          <a:p>
            <a:endParaRPr lang="en-GB" sz="1600" dirty="0">
              <a:solidFill>
                <a:schemeClr val="bg1"/>
              </a:solidFill>
            </a:endParaRPr>
          </a:p>
          <a:p>
            <a:r>
              <a:rPr lang="en-GB" sz="1600" dirty="0">
                <a:solidFill>
                  <a:schemeClr val="bg1"/>
                </a:solidFill>
              </a:rPr>
              <a:t>‘We’re already using an external company for this.’</a:t>
            </a:r>
          </a:p>
          <a:p>
            <a:endParaRPr lang="en-GB" sz="1600" dirty="0">
              <a:solidFill>
                <a:schemeClr val="bg1"/>
              </a:solidFill>
            </a:endParaRPr>
          </a:p>
          <a:p>
            <a:endParaRPr lang="en-GB" sz="1600" dirty="0">
              <a:solidFill>
                <a:schemeClr val="bg1"/>
              </a:solidFill>
            </a:endParaRPr>
          </a:p>
          <a:p>
            <a:endParaRPr lang="en-GB" sz="1600" dirty="0">
              <a:solidFill>
                <a:schemeClr val="bg1"/>
              </a:solidFill>
            </a:endParaRPr>
          </a:p>
          <a:p>
            <a:endParaRPr lang="en-GB" sz="1600" dirty="0">
              <a:solidFill>
                <a:schemeClr val="bg1"/>
              </a:solidFill>
            </a:endParaRPr>
          </a:p>
          <a:p>
            <a:endParaRPr lang="en-GB" sz="1600" dirty="0">
              <a:solidFill>
                <a:schemeClr val="bg1"/>
              </a:solidFill>
            </a:endParaRPr>
          </a:p>
          <a:p>
            <a:endParaRPr lang="en-GB" sz="1600" dirty="0">
              <a:solidFill>
                <a:schemeClr val="bg1"/>
              </a:solidFill>
            </a:endParaRPr>
          </a:p>
          <a:p>
            <a:r>
              <a:rPr lang="en-GB" sz="1600" dirty="0">
                <a:solidFill>
                  <a:schemeClr val="bg1"/>
                </a:solidFill>
              </a:rPr>
              <a:t>‘We’ve tried this before and it didn't work.’</a:t>
            </a:r>
          </a:p>
          <a:p>
            <a:endParaRPr lang="en-GB" sz="1600" dirty="0">
              <a:solidFill>
                <a:schemeClr val="bg1"/>
              </a:solidFill>
            </a:endParaRPr>
          </a:p>
          <a:p>
            <a:endParaRPr lang="en-GB" sz="1600" dirty="0">
              <a:solidFill>
                <a:schemeClr val="bg1"/>
              </a:solidFill>
            </a:endParaRPr>
          </a:p>
          <a:p>
            <a:endParaRPr lang="en-GB" sz="1600" dirty="0">
              <a:solidFill>
                <a:schemeClr val="bg1"/>
              </a:solidFill>
            </a:endParaRPr>
          </a:p>
          <a:p>
            <a:endParaRPr lang="en-GB" sz="1600" dirty="0">
              <a:solidFill>
                <a:schemeClr val="bg1"/>
              </a:solidFill>
            </a:endParaRPr>
          </a:p>
          <a:p>
            <a:endParaRPr lang="en-GB" sz="1600" dirty="0">
              <a:solidFill>
                <a:schemeClr val="bg1"/>
              </a:solidFill>
            </a:endParaRPr>
          </a:p>
          <a:p>
            <a:r>
              <a:rPr lang="en-GB" sz="1600" dirty="0">
                <a:solidFill>
                  <a:schemeClr val="bg1"/>
                </a:solidFill>
              </a:rPr>
              <a:t>‘We don’t have the budget for this.’</a:t>
            </a:r>
          </a:p>
          <a:p>
            <a:endParaRPr lang="en-GB" sz="1600" dirty="0">
              <a:solidFill>
                <a:schemeClr val="bg1"/>
              </a:solidFill>
            </a:endParaRPr>
          </a:p>
          <a:p>
            <a:endParaRPr lang="en-GB" sz="1600" dirty="0">
              <a:solidFill>
                <a:schemeClr val="bg1"/>
              </a:solidFill>
            </a:endParaRPr>
          </a:p>
        </p:txBody>
      </p:sp>
      <p:cxnSp>
        <p:nvCxnSpPr>
          <p:cNvPr id="6" name="Straight Connector 5">
            <a:extLst>
              <a:ext uri="{FF2B5EF4-FFF2-40B4-BE49-F238E27FC236}">
                <a16:creationId xmlns:a16="http://schemas.microsoft.com/office/drawing/2014/main" id="{60349D44-B005-430F-B264-FFE3C141FC57}"/>
              </a:ext>
            </a:extLst>
          </p:cNvPr>
          <p:cNvCxnSpPr>
            <a:cxnSpLocks/>
          </p:cNvCxnSpPr>
          <p:nvPr/>
        </p:nvCxnSpPr>
        <p:spPr>
          <a:xfrm>
            <a:off x="5772150" y="1465875"/>
            <a:ext cx="14288" cy="5149238"/>
          </a:xfrm>
          <a:prstGeom prst="line">
            <a:avLst/>
          </a:prstGeom>
          <a:ln w="50800">
            <a:solidFill>
              <a:schemeClr val="bg1"/>
            </a:solidFill>
          </a:ln>
        </p:spPr>
        <p:style>
          <a:lnRef idx="3">
            <a:schemeClr val="dk1"/>
          </a:lnRef>
          <a:fillRef idx="0">
            <a:schemeClr val="dk1"/>
          </a:fillRef>
          <a:effectRef idx="2">
            <a:schemeClr val="dk1"/>
          </a:effectRef>
          <a:fontRef idx="minor">
            <a:schemeClr val="tx1"/>
          </a:fontRef>
        </p:style>
      </p:cxnSp>
      <p:sp>
        <p:nvSpPr>
          <p:cNvPr id="7" name="TextBox 9">
            <a:extLst>
              <a:ext uri="{FF2B5EF4-FFF2-40B4-BE49-F238E27FC236}">
                <a16:creationId xmlns:a16="http://schemas.microsoft.com/office/drawing/2014/main" id="{B01522DE-0A7C-4C1F-B56E-9EC8B0C32528}"/>
              </a:ext>
            </a:extLst>
          </p:cNvPr>
          <p:cNvSpPr txBox="1"/>
          <p:nvPr/>
        </p:nvSpPr>
        <p:spPr>
          <a:xfrm>
            <a:off x="6094851" y="1449478"/>
            <a:ext cx="6020611" cy="6001643"/>
          </a:xfrm>
          <a:prstGeom prst="rect">
            <a:avLst/>
          </a:prstGeom>
          <a:noFill/>
          <a:ln cap="flat">
            <a:noFill/>
          </a:ln>
        </p:spPr>
        <p:txBody>
          <a:bodyPr vert="horz" wrap="square" lIns="91440" tIns="45720" rIns="91440" bIns="45720" anchor="t" anchorCtr="0" compatLnSpc="1">
            <a:spAutoFit/>
          </a:bodyPr>
          <a:lstStyle/>
          <a:p>
            <a:r>
              <a:rPr lang="en-GB" sz="1600" b="1" dirty="0">
                <a:solidFill>
                  <a:schemeClr val="bg1"/>
                </a:solidFill>
              </a:rPr>
              <a:t>RESPONSE</a:t>
            </a:r>
          </a:p>
          <a:p>
            <a:endParaRPr lang="en-GB" sz="1600" dirty="0">
              <a:solidFill>
                <a:schemeClr val="bg1"/>
              </a:solidFill>
            </a:endParaRPr>
          </a:p>
          <a:p>
            <a:r>
              <a:rPr lang="en-GB" sz="1600" dirty="0">
                <a:solidFill>
                  <a:schemeClr val="bg1"/>
                </a:solidFill>
              </a:rPr>
              <a:t>‘That’s great, </a:t>
            </a:r>
            <a:r>
              <a:rPr lang="en-GB" sz="1600" dirty="0">
                <a:solidFill>
                  <a:schemeClr val="bg1"/>
                </a:solidFill>
                <a:highlight>
                  <a:srgbClr val="000000"/>
                </a:highlight>
              </a:rPr>
              <a:t>NAME</a:t>
            </a:r>
            <a:r>
              <a:rPr lang="en-GB" sz="1600" dirty="0">
                <a:solidFill>
                  <a:schemeClr val="bg1"/>
                </a:solidFill>
              </a:rPr>
              <a:t>. That’s absolutely fine. (DIFFUSE)</a:t>
            </a:r>
          </a:p>
          <a:p>
            <a:r>
              <a:rPr lang="en-GB" sz="1600" dirty="0">
                <a:solidFill>
                  <a:schemeClr val="bg1"/>
                </a:solidFill>
              </a:rPr>
              <a:t>To be honest most people I speak to say the same thing. What I’m not expecting is for you to tell me you’ll change supplier based on one conversation (STATEMENT)</a:t>
            </a:r>
          </a:p>
          <a:p>
            <a:r>
              <a:rPr lang="en-GB" sz="1600" dirty="0">
                <a:solidFill>
                  <a:schemeClr val="bg1"/>
                </a:solidFill>
              </a:rPr>
              <a:t>Tell me, if you could change one thing about their services, what would it be?’ (QUESTION)</a:t>
            </a:r>
          </a:p>
          <a:p>
            <a:endParaRPr lang="en-GB" sz="1600" dirty="0">
              <a:solidFill>
                <a:schemeClr val="bg1"/>
              </a:solidFill>
            </a:endParaRPr>
          </a:p>
          <a:p>
            <a:r>
              <a:rPr lang="en-GB" sz="1600" dirty="0">
                <a:solidFill>
                  <a:schemeClr val="bg1"/>
                </a:solidFill>
              </a:rPr>
              <a:t>‘That’s fair enough, </a:t>
            </a:r>
            <a:r>
              <a:rPr lang="en-GB" sz="1600" dirty="0">
                <a:solidFill>
                  <a:schemeClr val="bg1"/>
                </a:solidFill>
                <a:highlight>
                  <a:srgbClr val="000000"/>
                </a:highlight>
              </a:rPr>
              <a:t>NAME</a:t>
            </a:r>
            <a:r>
              <a:rPr lang="en-GB" sz="1600" dirty="0">
                <a:solidFill>
                  <a:schemeClr val="bg1"/>
                </a:solidFill>
              </a:rPr>
              <a:t>. (DIFFUSE)</a:t>
            </a:r>
          </a:p>
          <a:p>
            <a:r>
              <a:rPr lang="en-GB" sz="1600" dirty="0">
                <a:solidFill>
                  <a:schemeClr val="bg1"/>
                </a:solidFill>
              </a:rPr>
              <a:t>You know, you’re not alone. I hear that all the time which is a real shame given there are so many good options (STATEMENT)</a:t>
            </a:r>
          </a:p>
          <a:p>
            <a:r>
              <a:rPr lang="en-GB" sz="1600" dirty="0">
                <a:solidFill>
                  <a:schemeClr val="bg1"/>
                </a:solidFill>
              </a:rPr>
              <a:t>Tell me, why did you engage with that supplier last time? What drove you to try doing something about it?’ (QUESTION)</a:t>
            </a:r>
          </a:p>
          <a:p>
            <a:endParaRPr lang="en-GB" sz="1600" dirty="0">
              <a:solidFill>
                <a:schemeClr val="bg1"/>
              </a:solidFill>
            </a:endParaRPr>
          </a:p>
          <a:p>
            <a:r>
              <a:rPr lang="en-GB" sz="1600" dirty="0">
                <a:solidFill>
                  <a:schemeClr val="bg1"/>
                </a:solidFill>
              </a:rPr>
              <a:t>‘That’s fine, </a:t>
            </a:r>
            <a:r>
              <a:rPr lang="en-GB" sz="1600" dirty="0">
                <a:solidFill>
                  <a:schemeClr val="bg1"/>
                </a:solidFill>
                <a:highlight>
                  <a:srgbClr val="000000"/>
                </a:highlight>
              </a:rPr>
              <a:t>NAME</a:t>
            </a:r>
            <a:r>
              <a:rPr lang="en-GB" sz="1600" dirty="0">
                <a:solidFill>
                  <a:schemeClr val="bg1"/>
                </a:solidFill>
              </a:rPr>
              <a:t>. (DIFFUSE)</a:t>
            </a:r>
          </a:p>
          <a:p>
            <a:r>
              <a:rPr lang="en-GB" sz="1600" dirty="0">
                <a:solidFill>
                  <a:schemeClr val="bg1"/>
                </a:solidFill>
              </a:rPr>
              <a:t>Most of our customers don’t have budget set aside for this before we speak to them and we get that for any budget to be allocated there has to be a solid business case. (STATEMENT)</a:t>
            </a:r>
          </a:p>
          <a:p>
            <a:r>
              <a:rPr lang="en-GB" sz="1600" dirty="0">
                <a:solidFill>
                  <a:schemeClr val="bg1"/>
                </a:solidFill>
              </a:rPr>
              <a:t>Tell me, what would have to happen for budget to be assigned to something like this IF you were convinced it could work?’ (QUESTION)</a:t>
            </a:r>
          </a:p>
          <a:p>
            <a:endParaRPr lang="en-GB" sz="1600" dirty="0">
              <a:solidFill>
                <a:schemeClr val="bg1"/>
              </a:solidFill>
            </a:endParaRPr>
          </a:p>
          <a:p>
            <a:endParaRPr lang="en-GB" sz="1600" dirty="0">
              <a:solidFill>
                <a:schemeClr val="bg1"/>
              </a:solidFill>
            </a:endParaRPr>
          </a:p>
          <a:p>
            <a:endParaRPr lang="en-GB" sz="1600" dirty="0">
              <a:solidFill>
                <a:schemeClr val="bg1"/>
              </a:solidFill>
            </a:endParaRPr>
          </a:p>
        </p:txBody>
      </p:sp>
    </p:spTree>
    <p:extLst>
      <p:ext uri="{BB962C8B-B14F-4D97-AF65-F5344CB8AC3E}">
        <p14:creationId xmlns:p14="http://schemas.microsoft.com/office/powerpoint/2010/main" val="2147319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EE06F-4AF2-4AE7-91D2-FD43495866E3}"/>
              </a:ext>
            </a:extLst>
          </p:cNvPr>
          <p:cNvSpPr txBox="1">
            <a:spLocks noGrp="1"/>
          </p:cNvSpPr>
          <p:nvPr>
            <p:ph type="title"/>
          </p:nvPr>
        </p:nvSpPr>
        <p:spPr/>
        <p:txBody>
          <a:bodyPr/>
          <a:lstStyle/>
          <a:p>
            <a:endParaRPr lang="en-GB" dirty="0"/>
          </a:p>
        </p:txBody>
      </p:sp>
      <p:pic>
        <p:nvPicPr>
          <p:cNvPr id="3" name="Content Placeholder 8">
            <a:extLst>
              <a:ext uri="{FF2B5EF4-FFF2-40B4-BE49-F238E27FC236}">
                <a16:creationId xmlns:a16="http://schemas.microsoft.com/office/drawing/2014/main" id="{0AD806CD-A50A-4AB2-91BE-3494AECC490B}"/>
              </a:ext>
            </a:extLst>
          </p:cNvPr>
          <p:cNvPicPr>
            <a:picLocks noGrp="1" noChangeAspect="1"/>
          </p:cNvPicPr>
          <p:nvPr>
            <p:ph idx="1"/>
          </p:nvPr>
        </p:nvPicPr>
        <p:blipFill>
          <a:blip r:embed="rId2"/>
          <a:stretch>
            <a:fillRect/>
          </a:stretch>
        </p:blipFill>
        <p:spPr>
          <a:xfrm>
            <a:off x="0" y="0"/>
            <a:ext cx="12527151" cy="7045644"/>
          </a:xfrm>
        </p:spPr>
      </p:pic>
      <p:sp>
        <p:nvSpPr>
          <p:cNvPr id="6" name="TextBox 9">
            <a:extLst>
              <a:ext uri="{FF2B5EF4-FFF2-40B4-BE49-F238E27FC236}">
                <a16:creationId xmlns:a16="http://schemas.microsoft.com/office/drawing/2014/main" id="{D905D9C7-E9EB-4E4B-AAC0-DA730D77E9D5}"/>
              </a:ext>
            </a:extLst>
          </p:cNvPr>
          <p:cNvSpPr txBox="1"/>
          <p:nvPr/>
        </p:nvSpPr>
        <p:spPr>
          <a:xfrm>
            <a:off x="1027817" y="767358"/>
            <a:ext cx="5885892" cy="421653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5400" b="0" i="0" u="none" strike="noStrike" kern="1200" cap="none" spc="0" baseline="0" dirty="0">
                <a:solidFill>
                  <a:srgbClr val="FFFFFF"/>
                </a:solidFill>
                <a:uFillTx/>
                <a:latin typeface="Open Sans SemiBold" panose="020B0706030804020204" pitchFamily="34" charset="0"/>
                <a:ea typeface="Open Sans SemiBold" panose="020B0706030804020204" pitchFamily="34" charset="0"/>
                <a:cs typeface="Open Sans SemiBold" panose="020B0706030804020204" pitchFamily="34" charset="0"/>
              </a:rPr>
              <a:t>THANK YOU</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5400"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dirty="0">
                <a:solidFill>
                  <a:srgbClr val="FFFFFF"/>
                </a:solidFill>
                <a:uFillTx/>
                <a:latin typeface="Open Sans SemiBold" panose="020B0706030804020204" pitchFamily="34" charset="0"/>
                <a:ea typeface="Open Sans SemiBold" panose="020B0706030804020204" pitchFamily="34" charset="0"/>
                <a:cs typeface="Open Sans SemiBold" panose="020B0706030804020204" pitchFamily="34" charset="0"/>
              </a:rPr>
              <a:t>Get in touch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000" b="0" i="0" u="none" strike="noStrike" kern="1200" cap="none" spc="0" baseline="0" dirty="0">
              <a:solidFill>
                <a:srgbClr val="FFFFFF"/>
              </a:solidFill>
              <a:uFillTx/>
              <a:latin typeface="Open Sans SemiBold" panose="020B0706030804020204" pitchFamily="34" charset="0"/>
              <a:ea typeface="Open Sans SemiBold" panose="020B0706030804020204" pitchFamily="34" charset="0"/>
              <a:cs typeface="Open Sans SemiBold" panose="020B0706030804020204" pitchFamily="34"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000"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defRPr sz="1800" b="0" i="0" u="none" strike="noStrike" kern="0" cap="none" spc="0" baseline="0">
                <a:solidFill>
                  <a:srgbClr val="000000"/>
                </a:solidFill>
                <a:uFillTx/>
              </a:defRPr>
            </a:pPr>
            <a:r>
              <a:rPr lang="is-IS" sz="2000"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t>0345 241 3038</a:t>
            </a:r>
            <a:endParaRPr lang="en-GB" sz="2000" b="0" i="0" u="none" strike="noStrike" kern="1200" cap="none" spc="0" baseline="0" dirty="0">
              <a:solidFill>
                <a:srgbClr val="FFFFFF"/>
              </a:solidFill>
              <a:uFillTx/>
              <a:latin typeface="Open Sans SemiBold" panose="020B0706030804020204" pitchFamily="34" charset="0"/>
              <a:ea typeface="Open Sans SemiBold" panose="020B0706030804020204" pitchFamily="34" charset="0"/>
              <a:cs typeface="Open Sans SemiBold" panose="020B0706030804020204" pitchFamily="34"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000"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dirty="0" err="1">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t>www.air-marketing.co.uk</a:t>
            </a:r>
            <a:endParaRPr lang="en-GB" sz="2000"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000" b="0" i="0" u="none" strike="noStrike" kern="1200" cap="none" spc="0" baseline="0" dirty="0">
              <a:solidFill>
                <a:srgbClr val="FFFFFF"/>
              </a:solidFill>
              <a:uFillTx/>
              <a:latin typeface="Open Sans SemiBold" panose="020B0706030804020204" pitchFamily="34" charset="0"/>
              <a:ea typeface="Open Sans SemiBold" panose="020B0706030804020204" pitchFamily="34" charset="0"/>
              <a:cs typeface="Open Sans SemiBold" panose="020B0706030804020204" pitchFamily="34"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dirty="0" err="1">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t>contact@air-marketing.co.uk</a:t>
            </a:r>
            <a:endParaRPr lang="en-GB" sz="2000" b="0" i="0" u="none" strike="noStrike" kern="1200" cap="none" spc="0" baseline="0" dirty="0">
              <a:solidFill>
                <a:srgbClr val="FFFFFF"/>
              </a:solidFill>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9091" t="19827" r="71074" b="14719"/>
          <a:stretch/>
        </p:blipFill>
        <p:spPr>
          <a:xfrm>
            <a:off x="1027817" y="5614988"/>
            <a:ext cx="685800" cy="68580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0717" t="19827" r="49035" b="14719"/>
          <a:stretch/>
        </p:blipFill>
        <p:spPr>
          <a:xfrm>
            <a:off x="2041347" y="5614988"/>
            <a:ext cx="700087" cy="6858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53065" t="19827" r="26687" b="14719"/>
          <a:stretch/>
        </p:blipFill>
        <p:spPr>
          <a:xfrm>
            <a:off x="3069164" y="5614988"/>
            <a:ext cx="700087" cy="685800"/>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75482" t="19827" r="3857" b="14719"/>
          <a:stretch/>
        </p:blipFill>
        <p:spPr>
          <a:xfrm>
            <a:off x="4096981" y="5614988"/>
            <a:ext cx="714375" cy="6858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04FFC-ED38-47AE-8816-56B2FCD9B9D8}"/>
              </a:ext>
            </a:extLst>
          </p:cNvPr>
          <p:cNvSpPr txBox="1">
            <a:spLocks noGrp="1"/>
          </p:cNvSpPr>
          <p:nvPr>
            <p:ph type="title"/>
          </p:nvPr>
        </p:nvSpPr>
        <p:spPr/>
        <p:txBody>
          <a:bodyPr/>
          <a:lstStyle/>
          <a:p>
            <a:endParaRPr lang="en-GB" dirty="0"/>
          </a:p>
        </p:txBody>
      </p:sp>
      <p:pic>
        <p:nvPicPr>
          <p:cNvPr id="3" name="Content Placeholder 4">
            <a:extLst>
              <a:ext uri="{FF2B5EF4-FFF2-40B4-BE49-F238E27FC236}">
                <a16:creationId xmlns:a16="http://schemas.microsoft.com/office/drawing/2014/main" id="{3EFEA6A7-E602-4145-9F42-FE81EE0B565A}"/>
              </a:ext>
            </a:extLst>
          </p:cNvPr>
          <p:cNvPicPr>
            <a:picLocks noGrp="1" noChangeAspect="1"/>
          </p:cNvPicPr>
          <p:nvPr>
            <p:ph idx="1"/>
          </p:nvPr>
        </p:nvPicPr>
        <p:blipFill>
          <a:blip r:embed="rId3"/>
          <a:stretch>
            <a:fillRect/>
          </a:stretch>
        </p:blipFill>
        <p:spPr>
          <a:xfrm>
            <a:off x="0" y="-61373"/>
            <a:ext cx="12191996" cy="6919373"/>
          </a:xfrm>
        </p:spPr>
      </p:pic>
      <p:sp>
        <p:nvSpPr>
          <p:cNvPr id="6" name="TextBox 9">
            <a:extLst>
              <a:ext uri="{FF2B5EF4-FFF2-40B4-BE49-F238E27FC236}">
                <a16:creationId xmlns:a16="http://schemas.microsoft.com/office/drawing/2014/main" id="{37322B65-9A84-43F0-99AB-5FC9B72779B0}"/>
              </a:ext>
            </a:extLst>
          </p:cNvPr>
          <p:cNvSpPr txBox="1"/>
          <p:nvPr/>
        </p:nvSpPr>
        <p:spPr>
          <a:xfrm>
            <a:off x="372534" y="322850"/>
            <a:ext cx="5885892" cy="92333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5400" b="0" i="0" u="none" strike="noStrike" kern="1200" cap="none" spc="0" baseline="0" dirty="0">
                <a:solidFill>
                  <a:srgbClr val="FFFFFF"/>
                </a:solidFill>
                <a:uFillTx/>
                <a:latin typeface="Open Sans SemiBold" panose="020B0706030804020204" pitchFamily="34" charset="0"/>
                <a:ea typeface="Open Sans SemiBold" panose="020B0706030804020204" pitchFamily="34" charset="0"/>
                <a:cs typeface="Open Sans SemiBold" panose="020B0706030804020204" pitchFamily="34" charset="0"/>
              </a:rPr>
              <a:t>SUMMARY</a:t>
            </a:r>
          </a:p>
        </p:txBody>
      </p:sp>
      <p:sp>
        <p:nvSpPr>
          <p:cNvPr id="5" name="TextBox 9">
            <a:extLst>
              <a:ext uri="{FF2B5EF4-FFF2-40B4-BE49-F238E27FC236}">
                <a16:creationId xmlns:a16="http://schemas.microsoft.com/office/drawing/2014/main" id="{A69ADF8F-FF59-4E61-944F-07A24B3C426C}"/>
              </a:ext>
            </a:extLst>
          </p:cNvPr>
          <p:cNvSpPr txBox="1"/>
          <p:nvPr/>
        </p:nvSpPr>
        <p:spPr>
          <a:xfrm>
            <a:off x="383016" y="864358"/>
            <a:ext cx="5876469" cy="7232749"/>
          </a:xfrm>
          <a:prstGeom prst="rect">
            <a:avLst/>
          </a:prstGeom>
          <a:noFill/>
          <a:ln cap="flat">
            <a:noFill/>
          </a:ln>
        </p:spPr>
        <p:txBody>
          <a:bodyPr vert="horz" wrap="square" lIns="91440" tIns="45720" rIns="91440" bIns="45720" anchor="t" anchorCtr="0" compatLnSpc="1">
            <a:spAutoFit/>
          </a:bodyPr>
          <a:lstStyle/>
          <a:p>
            <a:endParaRPr lang="en-GB" sz="1600" dirty="0">
              <a:solidFill>
                <a:schemeClr val="bg1"/>
              </a:solidFill>
            </a:endParaRPr>
          </a:p>
          <a:p>
            <a:r>
              <a:rPr lang="en-GB" sz="1600" dirty="0">
                <a:solidFill>
                  <a:schemeClr val="bg1"/>
                </a:solidFill>
              </a:rPr>
              <a:t>There are five core sections to this script template and within each there are often multiple options on wording. You should pick and choose and test what works for you. The sections covered are:</a:t>
            </a:r>
          </a:p>
          <a:p>
            <a:endParaRPr lang="en-GB" sz="1600" dirty="0">
              <a:solidFill>
                <a:schemeClr val="bg1"/>
              </a:solidFill>
            </a:endParaRPr>
          </a:p>
          <a:p>
            <a:pPr marL="742950" lvl="1" indent="-285750">
              <a:buFont typeface="Arial" panose="020B0604020202020204" pitchFamily="34" charset="0"/>
              <a:buChar char="•"/>
            </a:pPr>
            <a:r>
              <a:rPr lang="en-GB" sz="1600" b="1" dirty="0">
                <a:solidFill>
                  <a:schemeClr val="bg1"/>
                </a:solidFill>
              </a:rPr>
              <a:t>Introduction – </a:t>
            </a:r>
            <a:r>
              <a:rPr lang="en-GB" sz="1600" dirty="0">
                <a:solidFill>
                  <a:schemeClr val="bg1"/>
                </a:solidFill>
              </a:rPr>
              <a:t>Your first impression and the way you start the call is critical.</a:t>
            </a:r>
          </a:p>
          <a:p>
            <a:pPr marL="742950" lvl="1" indent="-285750">
              <a:buFont typeface="Arial" panose="020B0604020202020204" pitchFamily="34" charset="0"/>
              <a:buChar char="•"/>
            </a:pPr>
            <a:r>
              <a:rPr lang="en-GB" sz="1600" b="1" dirty="0">
                <a:solidFill>
                  <a:schemeClr val="bg1"/>
                </a:solidFill>
              </a:rPr>
              <a:t>Pitch – </a:t>
            </a:r>
            <a:r>
              <a:rPr lang="en-GB" sz="1600" dirty="0">
                <a:solidFill>
                  <a:schemeClr val="bg1"/>
                </a:solidFill>
              </a:rPr>
              <a:t>Telling your prospect why you’re calling and what you have to offer.</a:t>
            </a:r>
          </a:p>
          <a:p>
            <a:pPr marL="742950" lvl="1" indent="-285750">
              <a:buFont typeface="Arial" panose="020B0604020202020204" pitchFamily="34" charset="0"/>
              <a:buChar char="•"/>
            </a:pPr>
            <a:r>
              <a:rPr lang="en-GB" sz="1600" b="1" dirty="0">
                <a:solidFill>
                  <a:schemeClr val="bg1"/>
                </a:solidFill>
              </a:rPr>
              <a:t>Transition to questioning/discovery – </a:t>
            </a:r>
            <a:r>
              <a:rPr lang="en-GB" sz="1600" dirty="0">
                <a:solidFill>
                  <a:schemeClr val="bg1"/>
                </a:solidFill>
              </a:rPr>
              <a:t>Often a missed part of the cold call.</a:t>
            </a:r>
          </a:p>
          <a:p>
            <a:pPr marL="742950" lvl="1" indent="-285750">
              <a:buFont typeface="Arial" panose="020B0604020202020204" pitchFamily="34" charset="0"/>
              <a:buChar char="•"/>
            </a:pPr>
            <a:r>
              <a:rPr lang="en-GB" sz="1600" b="1" dirty="0">
                <a:solidFill>
                  <a:schemeClr val="bg1"/>
                </a:solidFill>
              </a:rPr>
              <a:t>Discovery/questions – </a:t>
            </a:r>
            <a:r>
              <a:rPr lang="en-GB" sz="1600" dirty="0">
                <a:solidFill>
                  <a:schemeClr val="bg1"/>
                </a:solidFill>
              </a:rPr>
              <a:t>The part where you uncover whether there is a good fit between your offering and your prospect’s situation.</a:t>
            </a:r>
          </a:p>
          <a:p>
            <a:pPr marL="742950" lvl="1" indent="-285750">
              <a:buFont typeface="Arial" panose="020B0604020202020204" pitchFamily="34" charset="0"/>
              <a:buChar char="•"/>
            </a:pPr>
            <a:r>
              <a:rPr lang="en-GB" sz="1600" b="1" dirty="0">
                <a:solidFill>
                  <a:schemeClr val="bg1"/>
                </a:solidFill>
              </a:rPr>
              <a:t>Close/wrap up – </a:t>
            </a:r>
            <a:r>
              <a:rPr lang="en-GB" sz="1600" dirty="0">
                <a:solidFill>
                  <a:schemeClr val="bg1"/>
                </a:solidFill>
              </a:rPr>
              <a:t>If you don’t ask, you don’t get. So how do you close for the meeting?</a:t>
            </a:r>
          </a:p>
          <a:p>
            <a:pPr marL="742950" lvl="1" indent="-285750">
              <a:buFont typeface="Arial" panose="020B0604020202020204" pitchFamily="34" charset="0"/>
              <a:buChar char="•"/>
            </a:pPr>
            <a:endParaRPr lang="en-GB" sz="1600" dirty="0">
              <a:solidFill>
                <a:schemeClr val="bg1"/>
              </a:solidFill>
            </a:endParaRPr>
          </a:p>
          <a:p>
            <a:r>
              <a:rPr lang="en-GB" sz="1600" dirty="0">
                <a:solidFill>
                  <a:schemeClr val="bg1"/>
                </a:solidFill>
              </a:rPr>
              <a:t>As a bonus, we’ve also added a section on:</a:t>
            </a:r>
          </a:p>
          <a:p>
            <a:endParaRPr lang="en-GB" sz="1600" dirty="0">
              <a:solidFill>
                <a:schemeClr val="bg1"/>
              </a:solidFill>
            </a:endParaRPr>
          </a:p>
          <a:p>
            <a:pPr marL="742950" lvl="1" indent="-285750">
              <a:buFont typeface="Arial" panose="020B0604020202020204" pitchFamily="34" charset="0"/>
              <a:buChar char="•"/>
            </a:pPr>
            <a:r>
              <a:rPr lang="en-GB" sz="1600" b="1" dirty="0">
                <a:solidFill>
                  <a:schemeClr val="bg1"/>
                </a:solidFill>
              </a:rPr>
              <a:t>Wrap up – </a:t>
            </a:r>
            <a:r>
              <a:rPr lang="en-GB" sz="1600" dirty="0">
                <a:solidFill>
                  <a:schemeClr val="bg1"/>
                </a:solidFill>
              </a:rPr>
              <a:t>Ironically, most people don’t plan how to end a call after booking a meeting.</a:t>
            </a:r>
          </a:p>
          <a:p>
            <a:pPr marL="742950" lvl="1" indent="-285750">
              <a:buFont typeface="Arial" panose="020B0604020202020204" pitchFamily="34" charset="0"/>
              <a:buChar char="•"/>
            </a:pPr>
            <a:r>
              <a:rPr lang="en-GB" sz="1600" b="1" dirty="0">
                <a:solidFill>
                  <a:schemeClr val="bg1"/>
                </a:solidFill>
              </a:rPr>
              <a:t>Objection handling – </a:t>
            </a:r>
            <a:r>
              <a:rPr lang="en-GB" sz="1600" dirty="0">
                <a:solidFill>
                  <a:schemeClr val="bg1"/>
                </a:solidFill>
              </a:rPr>
              <a:t>How you respond to questions and objections will define your success, so how do you overcome these?</a:t>
            </a:r>
          </a:p>
          <a:p>
            <a:pPr lvl="1"/>
            <a:endParaRPr lang="en-GB" sz="1600" dirty="0">
              <a:solidFill>
                <a:schemeClr val="bg1"/>
              </a:solidFill>
            </a:endParaRPr>
          </a:p>
          <a:p>
            <a:endParaRPr lang="en-GB" sz="1600" baseline="0" dirty="0">
              <a:solidFill>
                <a:schemeClr val="bg1"/>
              </a:solidFill>
            </a:endParaRPr>
          </a:p>
          <a:p>
            <a:pPr marL="285750" indent="-285750">
              <a:buFont typeface="Arial" panose="020B0604020202020204" pitchFamily="34" charset="0"/>
              <a:buChar char="•"/>
            </a:pPr>
            <a:endParaRPr lang="en-GB" sz="1600" baseline="0" dirty="0">
              <a:solidFill>
                <a:schemeClr val="bg1"/>
              </a:solidFill>
            </a:endParaRPr>
          </a:p>
          <a:p>
            <a:endParaRPr lang="en-GB" sz="1600" baseline="0" dirty="0">
              <a:solidFill>
                <a:schemeClr val="bg1"/>
              </a:solidFill>
            </a:endParaRPr>
          </a:p>
          <a:p>
            <a:endParaRPr lang="en-GB" sz="1600" baseline="0" dirty="0">
              <a:solidFill>
                <a:schemeClr val="bg1"/>
              </a:solidFill>
            </a:endParaRPr>
          </a:p>
        </p:txBody>
      </p:sp>
    </p:spTree>
    <p:extLst>
      <p:ext uri="{BB962C8B-B14F-4D97-AF65-F5344CB8AC3E}">
        <p14:creationId xmlns:p14="http://schemas.microsoft.com/office/powerpoint/2010/main" val="3160981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0224C-1325-4B61-9C39-6E36A54D5EA4}"/>
              </a:ext>
            </a:extLst>
          </p:cNvPr>
          <p:cNvSpPr txBox="1">
            <a:spLocks noGrp="1"/>
          </p:cNvSpPr>
          <p:nvPr>
            <p:ph type="title"/>
          </p:nvPr>
        </p:nvSpPr>
        <p:spPr/>
        <p:txBody>
          <a:bodyPr/>
          <a:lstStyle/>
          <a:p>
            <a:endParaRPr lang="en-GB" dirty="0"/>
          </a:p>
        </p:txBody>
      </p:sp>
      <p:pic>
        <p:nvPicPr>
          <p:cNvPr id="3" name="Content Placeholder 4">
            <a:extLst>
              <a:ext uri="{FF2B5EF4-FFF2-40B4-BE49-F238E27FC236}">
                <a16:creationId xmlns:a16="http://schemas.microsoft.com/office/drawing/2014/main" id="{8960ED4F-86D0-48FE-8825-05593D9DD46B}"/>
              </a:ext>
            </a:extLst>
          </p:cNvPr>
          <p:cNvPicPr>
            <a:picLocks noGrp="1" noChangeAspect="1"/>
          </p:cNvPicPr>
          <p:nvPr>
            <p:ph idx="1"/>
          </p:nvPr>
        </p:nvPicPr>
        <p:blipFill>
          <a:blip r:embed="rId2"/>
          <a:stretch>
            <a:fillRect/>
          </a:stretch>
        </p:blipFill>
        <p:spPr>
          <a:xfrm>
            <a:off x="1521" y="0"/>
            <a:ext cx="12190479" cy="6858000"/>
          </a:xfrm>
        </p:spPr>
      </p:pic>
      <p:sp>
        <p:nvSpPr>
          <p:cNvPr id="4" name="TextBox 5">
            <a:extLst>
              <a:ext uri="{FF2B5EF4-FFF2-40B4-BE49-F238E27FC236}">
                <a16:creationId xmlns:a16="http://schemas.microsoft.com/office/drawing/2014/main" id="{31811F1B-5CFC-4A38-9F21-93FE0EB9CB9C}"/>
              </a:ext>
            </a:extLst>
          </p:cNvPr>
          <p:cNvSpPr txBox="1"/>
          <p:nvPr/>
        </p:nvSpPr>
        <p:spPr>
          <a:xfrm>
            <a:off x="317241" y="365129"/>
            <a:ext cx="7169409" cy="92333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5400"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t>HOW TO USE GUIDE</a:t>
            </a:r>
            <a:endParaRPr lang="en-GB" sz="5400" i="0" u="none" strike="noStrike" kern="1200" cap="none" spc="0" baseline="0" dirty="0">
              <a:solidFill>
                <a:srgbClr val="FFFFFF"/>
              </a:solidFill>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 name="Graphic 6">
            <a:extLst>
              <a:ext uri="{FF2B5EF4-FFF2-40B4-BE49-F238E27FC236}">
                <a16:creationId xmlns:a16="http://schemas.microsoft.com/office/drawing/2014/main" id="{7971FFD8-3092-49FD-A7AF-E0DA43419D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8169" y="1288462"/>
            <a:ext cx="3867153" cy="66678"/>
          </a:xfrm>
          <a:prstGeom prst="rect">
            <a:avLst/>
          </a:prstGeom>
          <a:noFill/>
          <a:ln cap="flat">
            <a:noFill/>
          </a:ln>
        </p:spPr>
      </p:pic>
      <p:sp>
        <p:nvSpPr>
          <p:cNvPr id="11" name="TextBox 9">
            <a:extLst>
              <a:ext uri="{FF2B5EF4-FFF2-40B4-BE49-F238E27FC236}">
                <a16:creationId xmlns:a16="http://schemas.microsoft.com/office/drawing/2014/main" id="{248B428E-EFCC-49DE-89E0-DB17E0903A8C}"/>
              </a:ext>
            </a:extLst>
          </p:cNvPr>
          <p:cNvSpPr txBox="1"/>
          <p:nvPr/>
        </p:nvSpPr>
        <p:spPr>
          <a:xfrm>
            <a:off x="372441" y="1321801"/>
            <a:ext cx="11275662" cy="6247864"/>
          </a:xfrm>
          <a:prstGeom prst="rect">
            <a:avLst/>
          </a:prstGeom>
          <a:noFill/>
          <a:ln cap="flat">
            <a:noFill/>
          </a:ln>
        </p:spPr>
        <p:txBody>
          <a:bodyPr vert="horz" wrap="square" lIns="91440" tIns="45720" rIns="91440" bIns="45720" anchor="t" anchorCtr="0" compatLnSpc="1">
            <a:spAutoFit/>
          </a:bodyPr>
          <a:lstStyle/>
          <a:p>
            <a:endParaRPr lang="en-GB" sz="1600" dirty="0">
              <a:solidFill>
                <a:schemeClr val="bg1"/>
              </a:solidFill>
            </a:endParaRPr>
          </a:p>
          <a:p>
            <a:r>
              <a:rPr lang="en-GB" sz="1600" dirty="0">
                <a:solidFill>
                  <a:schemeClr val="bg1"/>
                </a:solidFill>
              </a:rPr>
              <a:t>Making B2B colds calls is not easy. We recommend using a script or ‘call guide’ but it should not be the be all and end all. </a:t>
            </a:r>
          </a:p>
          <a:p>
            <a:endParaRPr lang="en-GB" sz="1600" dirty="0">
              <a:solidFill>
                <a:schemeClr val="bg1"/>
              </a:solidFill>
            </a:endParaRPr>
          </a:p>
          <a:p>
            <a:r>
              <a:rPr lang="en-GB" sz="1600" dirty="0">
                <a:solidFill>
                  <a:schemeClr val="bg1"/>
                </a:solidFill>
              </a:rPr>
              <a:t>The benefits of using a guide of some sort are that you can pitch with consistency, repeat and measure what’s working. However, it is vital that you deliver your conversation with authenticity and as naturally as possible.</a:t>
            </a:r>
          </a:p>
          <a:p>
            <a:endParaRPr lang="en-GB" sz="1600" dirty="0">
              <a:solidFill>
                <a:schemeClr val="bg1"/>
              </a:solidFill>
            </a:endParaRPr>
          </a:p>
          <a:p>
            <a:r>
              <a:rPr lang="en-GB" sz="1600" dirty="0">
                <a:solidFill>
                  <a:schemeClr val="bg1"/>
                </a:solidFill>
              </a:rPr>
              <a:t>So, whatever you do, practice this by saying it out loud over and over again until you know how you want to say things. Get a colleague to role play with you and play the part of the prosect. Record it and listen back. How would you respond if you received a call like this?</a:t>
            </a:r>
          </a:p>
          <a:p>
            <a:endParaRPr lang="en-GB" sz="1600" dirty="0">
              <a:solidFill>
                <a:schemeClr val="bg1"/>
              </a:solidFill>
            </a:endParaRPr>
          </a:p>
          <a:p>
            <a:r>
              <a:rPr lang="en-GB" sz="1600" dirty="0">
                <a:solidFill>
                  <a:schemeClr val="bg1"/>
                </a:solidFill>
              </a:rPr>
              <a:t>And remember, tone of voice is often as – if not more – important that what you say. Don’t rush your words. Deliver with confidence and assurance. Go down at the end of sentences (not up) and don’t be afraid of silence. Pauses can be really powerful.</a:t>
            </a:r>
          </a:p>
          <a:p>
            <a:endParaRPr lang="en-GB" sz="1600" dirty="0">
              <a:solidFill>
                <a:schemeClr val="bg1"/>
              </a:solidFill>
            </a:endParaRPr>
          </a:p>
          <a:p>
            <a:r>
              <a:rPr lang="en-GB" sz="1600" dirty="0">
                <a:solidFill>
                  <a:schemeClr val="bg1"/>
                </a:solidFill>
              </a:rPr>
              <a:t>This templated script document is designed as a platform for you to build out and personalise. But you’ll need to factor in your company brand/personality and your ideal client profile. How do you/they speak and what language will resonate? You will need to adapt and fill in the gaps to make this work well. And remember, nothing works first/every time. So be patient, stick to the plan and be consistent and results will come.</a:t>
            </a:r>
          </a:p>
          <a:p>
            <a:endParaRPr lang="en-GB" sz="1600" dirty="0">
              <a:solidFill>
                <a:schemeClr val="bg1"/>
              </a:solidFill>
            </a:endParaRPr>
          </a:p>
          <a:p>
            <a:r>
              <a:rPr lang="en-GB" sz="1600" dirty="0">
                <a:solidFill>
                  <a:schemeClr val="bg1"/>
                </a:solidFill>
              </a:rPr>
              <a:t>Finally – your goal on this call is to find out enough information to see if there is a fit between what you have to offer and your prospect’s situation. If there isn’t, you've done your job. If there is, then you have yourself a good opportunity.</a:t>
            </a:r>
          </a:p>
          <a:p>
            <a:endParaRPr lang="en-GB" sz="1600" dirty="0">
              <a:solidFill>
                <a:schemeClr val="bg1"/>
              </a:solidFill>
            </a:endParaRPr>
          </a:p>
          <a:p>
            <a:r>
              <a:rPr lang="en-GB" sz="1600" dirty="0">
                <a:solidFill>
                  <a:schemeClr val="bg1"/>
                </a:solidFill>
              </a:rPr>
              <a:t>Good luck!</a:t>
            </a:r>
          </a:p>
          <a:p>
            <a:endParaRPr lang="en-GB" sz="1600" baseline="0" dirty="0">
              <a:solidFill>
                <a:schemeClr val="bg1"/>
              </a:solidFill>
            </a:endParaRPr>
          </a:p>
          <a:p>
            <a:pPr marL="285750" indent="-285750">
              <a:buFont typeface="Arial" panose="020B0604020202020204" pitchFamily="34" charset="0"/>
              <a:buChar char="•"/>
            </a:pPr>
            <a:endParaRPr lang="en-GB" sz="1600" baseline="0" dirty="0">
              <a:solidFill>
                <a:schemeClr val="bg1"/>
              </a:solidFill>
            </a:endParaRPr>
          </a:p>
          <a:p>
            <a:endParaRPr lang="en-GB" sz="1600" baseline="0" dirty="0">
              <a:solidFill>
                <a:schemeClr val="bg1"/>
              </a:solidFill>
            </a:endParaRPr>
          </a:p>
          <a:p>
            <a:endParaRPr lang="en-GB" sz="1600" baseline="0"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737D-7D8E-4230-B42D-D738CF457A7C}"/>
              </a:ext>
            </a:extLst>
          </p:cNvPr>
          <p:cNvSpPr txBox="1">
            <a:spLocks noGrp="1"/>
          </p:cNvSpPr>
          <p:nvPr>
            <p:ph type="title"/>
          </p:nvPr>
        </p:nvSpPr>
        <p:spPr/>
        <p:txBody>
          <a:bodyPr/>
          <a:lstStyle/>
          <a:p>
            <a:pPr lvl="0"/>
            <a:r>
              <a:rPr lang="en-GB" dirty="0"/>
              <a:t>                </a:t>
            </a:r>
          </a:p>
        </p:txBody>
      </p:sp>
      <p:pic>
        <p:nvPicPr>
          <p:cNvPr id="3" name="Content Placeholder 8">
            <a:extLst>
              <a:ext uri="{FF2B5EF4-FFF2-40B4-BE49-F238E27FC236}">
                <a16:creationId xmlns:a16="http://schemas.microsoft.com/office/drawing/2014/main" id="{32CA6D78-D073-4EF9-B31A-CFB3A77283C7}"/>
              </a:ext>
            </a:extLst>
          </p:cNvPr>
          <p:cNvPicPr>
            <a:picLocks noGrp="1" noChangeAspect="1"/>
          </p:cNvPicPr>
          <p:nvPr>
            <p:ph idx="1"/>
          </p:nvPr>
        </p:nvPicPr>
        <p:blipFill>
          <a:blip r:embed="rId3"/>
          <a:stretch>
            <a:fillRect/>
          </a:stretch>
        </p:blipFill>
        <p:spPr>
          <a:xfrm>
            <a:off x="0" y="0"/>
            <a:ext cx="12192000" cy="6858000"/>
          </a:xfrm>
        </p:spPr>
      </p:pic>
      <p:sp>
        <p:nvSpPr>
          <p:cNvPr id="4" name="TextBox 9">
            <a:extLst>
              <a:ext uri="{FF2B5EF4-FFF2-40B4-BE49-F238E27FC236}">
                <a16:creationId xmlns:a16="http://schemas.microsoft.com/office/drawing/2014/main" id="{87549EF9-06B3-423B-B23D-243C72C2A7E6}"/>
              </a:ext>
            </a:extLst>
          </p:cNvPr>
          <p:cNvSpPr txBox="1"/>
          <p:nvPr/>
        </p:nvSpPr>
        <p:spPr>
          <a:xfrm>
            <a:off x="382011" y="564653"/>
            <a:ext cx="5546598" cy="7095789"/>
          </a:xfrm>
          <a:prstGeom prst="rect">
            <a:avLst/>
          </a:prstGeom>
          <a:noFill/>
          <a:ln cap="flat">
            <a:noFill/>
          </a:ln>
        </p:spPr>
        <p:txBody>
          <a:bodyPr vert="horz" wrap="square" lIns="91440" tIns="45720" rIns="91440" bIns="45720" anchor="t" anchorCtr="0" compatLnSpc="1">
            <a:spAutoFit/>
          </a:bodyPr>
          <a:lstStyle/>
          <a:p>
            <a:endParaRPr lang="en-GB" sz="1600" baseline="0" dirty="0">
              <a:solidFill>
                <a:schemeClr val="bg1"/>
              </a:solidFill>
            </a:endParaRPr>
          </a:p>
          <a:p>
            <a:endParaRPr lang="en-GB" sz="1600" baseline="0" dirty="0">
              <a:solidFill>
                <a:schemeClr val="bg1"/>
              </a:solidFill>
            </a:endParaRPr>
          </a:p>
          <a:p>
            <a:r>
              <a:rPr lang="en-GB" sz="2000" b="1" u="sng" baseline="0" dirty="0">
                <a:solidFill>
                  <a:schemeClr val="bg1"/>
                </a:solidFill>
              </a:rPr>
              <a:t>SCRIPT WORDING</a:t>
            </a:r>
          </a:p>
          <a:p>
            <a:endParaRPr lang="en-GB" sz="2000" dirty="0">
              <a:solidFill>
                <a:schemeClr val="bg1"/>
              </a:solidFill>
            </a:endParaRPr>
          </a:p>
          <a:p>
            <a:pPr>
              <a:lnSpc>
                <a:spcPct val="115000"/>
              </a:lnSpc>
            </a:pPr>
            <a:r>
              <a:rPr lang="en-GB" sz="1600" b="1" dirty="0">
                <a:solidFill>
                  <a:schemeClr val="bg1"/>
                </a:solidFill>
                <a:effectLst/>
                <a:ea typeface="Open Sans"/>
                <a:cs typeface="Open Sans"/>
              </a:rPr>
              <a:t>Option 1</a:t>
            </a:r>
          </a:p>
          <a:p>
            <a:pPr>
              <a:lnSpc>
                <a:spcPct val="115000"/>
              </a:lnSpc>
            </a:pPr>
            <a:endParaRPr lang="en-GB" sz="1600" dirty="0">
              <a:solidFill>
                <a:schemeClr val="bg1"/>
              </a:solidFill>
              <a:ea typeface="Open Sans"/>
              <a:cs typeface="Open Sans"/>
            </a:endParaRPr>
          </a:p>
          <a:p>
            <a:pPr>
              <a:lnSpc>
                <a:spcPct val="115000"/>
              </a:lnSpc>
            </a:pPr>
            <a:r>
              <a:rPr lang="en-GB" sz="1600" dirty="0">
                <a:solidFill>
                  <a:schemeClr val="bg1"/>
                </a:solidFill>
                <a:effectLst/>
                <a:ea typeface="Open Sans"/>
                <a:cs typeface="Open Sans"/>
              </a:rPr>
              <a:t>Hi [Name]. </a:t>
            </a:r>
            <a:r>
              <a:rPr lang="en-GB" sz="1600" dirty="0">
                <a:solidFill>
                  <a:schemeClr val="bg1"/>
                </a:solidFill>
                <a:effectLst/>
                <a:highlight>
                  <a:srgbClr val="000000"/>
                </a:highlight>
                <a:ea typeface="Open Sans"/>
                <a:cs typeface="Open Sans"/>
              </a:rPr>
              <a:t>SDR</a:t>
            </a:r>
            <a:r>
              <a:rPr lang="en-GB" sz="1600" dirty="0">
                <a:solidFill>
                  <a:schemeClr val="bg1"/>
                </a:solidFill>
                <a:effectLst/>
                <a:ea typeface="Open Sans"/>
                <a:cs typeface="Open Sans"/>
              </a:rPr>
              <a:t> name here from </a:t>
            </a:r>
            <a:r>
              <a:rPr lang="en-GB" sz="1600" dirty="0">
                <a:solidFill>
                  <a:schemeClr val="bg1"/>
                </a:solidFill>
                <a:effectLst/>
                <a:highlight>
                  <a:srgbClr val="000000"/>
                </a:highlight>
                <a:ea typeface="Open Sans"/>
                <a:cs typeface="Open Sans"/>
              </a:rPr>
              <a:t>Company Name</a:t>
            </a:r>
            <a:r>
              <a:rPr lang="en-GB" sz="1600" dirty="0">
                <a:solidFill>
                  <a:schemeClr val="bg1"/>
                </a:solidFill>
                <a:effectLst/>
                <a:ea typeface="Open Sans"/>
                <a:cs typeface="Open Sans"/>
              </a:rPr>
              <a:t>. We haven’t spoken before, and I’m just hoping you can help me out for a moment?    PAUSE AND WAIT FOR RESPONSE.</a:t>
            </a:r>
          </a:p>
          <a:p>
            <a:pPr>
              <a:lnSpc>
                <a:spcPct val="115000"/>
              </a:lnSpc>
            </a:pPr>
            <a:endParaRPr lang="en-GB" sz="1600" dirty="0">
              <a:solidFill>
                <a:schemeClr val="bg1"/>
              </a:solidFill>
              <a:effectLst/>
              <a:ea typeface="Arial" panose="020B0604020202020204" pitchFamily="34" charset="0"/>
            </a:endParaRPr>
          </a:p>
          <a:p>
            <a:pPr>
              <a:lnSpc>
                <a:spcPct val="115000"/>
              </a:lnSpc>
            </a:pPr>
            <a:r>
              <a:rPr lang="en-GB" sz="1600" b="1" dirty="0">
                <a:solidFill>
                  <a:schemeClr val="bg1"/>
                </a:solidFill>
                <a:effectLst/>
                <a:ea typeface="Open Sans"/>
                <a:cs typeface="Open Sans"/>
              </a:rPr>
              <a:t>Option 2</a:t>
            </a:r>
          </a:p>
          <a:p>
            <a:pPr marL="285750" indent="-285750">
              <a:lnSpc>
                <a:spcPct val="115000"/>
              </a:lnSpc>
              <a:buFont typeface="Arial" panose="020B0604020202020204" pitchFamily="34" charset="0"/>
              <a:buChar char="•"/>
            </a:pPr>
            <a:endParaRPr lang="en-GB" sz="1600" b="1" dirty="0">
              <a:solidFill>
                <a:schemeClr val="bg1"/>
              </a:solidFill>
              <a:effectLst/>
              <a:ea typeface="Arial" panose="020B0604020202020204" pitchFamily="34" charset="0"/>
            </a:endParaRPr>
          </a:p>
          <a:p>
            <a:pPr>
              <a:lnSpc>
                <a:spcPct val="115000"/>
              </a:lnSpc>
            </a:pPr>
            <a:r>
              <a:rPr lang="en-GB" sz="1600" dirty="0">
                <a:solidFill>
                  <a:schemeClr val="bg1"/>
                </a:solidFill>
                <a:effectLst/>
                <a:ea typeface="Open Sans"/>
                <a:cs typeface="Open Sans"/>
              </a:rPr>
              <a:t>Hi [Name]. </a:t>
            </a:r>
            <a:r>
              <a:rPr lang="en-GB" sz="1600" dirty="0">
                <a:solidFill>
                  <a:schemeClr val="bg1"/>
                </a:solidFill>
                <a:effectLst/>
                <a:highlight>
                  <a:srgbClr val="000000"/>
                </a:highlight>
                <a:ea typeface="Open Sans"/>
                <a:cs typeface="Open Sans"/>
              </a:rPr>
              <a:t>SDR</a:t>
            </a:r>
            <a:r>
              <a:rPr lang="en-GB" sz="1600" dirty="0">
                <a:solidFill>
                  <a:schemeClr val="bg1"/>
                </a:solidFill>
                <a:effectLst/>
                <a:ea typeface="Open Sans"/>
                <a:cs typeface="Open Sans"/>
              </a:rPr>
              <a:t> name here from </a:t>
            </a:r>
            <a:r>
              <a:rPr lang="en-GB" sz="1600" dirty="0">
                <a:solidFill>
                  <a:schemeClr val="bg1"/>
                </a:solidFill>
                <a:effectLst/>
                <a:highlight>
                  <a:srgbClr val="000000"/>
                </a:highlight>
                <a:ea typeface="Open Sans"/>
                <a:cs typeface="Open Sans"/>
              </a:rPr>
              <a:t>Company Name</a:t>
            </a:r>
            <a:r>
              <a:rPr lang="en-GB" sz="1600" dirty="0">
                <a:solidFill>
                  <a:schemeClr val="bg1"/>
                </a:solidFill>
                <a:effectLst/>
                <a:ea typeface="Open Sans"/>
                <a:cs typeface="Open Sans"/>
              </a:rPr>
              <a:t>. We haven’t spoken before, and I’m just hoping to have 30 seconds to tell </a:t>
            </a:r>
            <a:br>
              <a:rPr lang="en-GB" sz="1600" dirty="0">
                <a:solidFill>
                  <a:schemeClr val="bg1"/>
                </a:solidFill>
                <a:effectLst/>
                <a:ea typeface="Open Sans"/>
                <a:cs typeface="Open Sans"/>
              </a:rPr>
            </a:br>
            <a:r>
              <a:rPr lang="en-GB" sz="1600" dirty="0">
                <a:solidFill>
                  <a:schemeClr val="bg1"/>
                </a:solidFill>
                <a:effectLst/>
                <a:ea typeface="Open Sans"/>
                <a:cs typeface="Open Sans"/>
              </a:rPr>
              <a:t>you why I chose to call you today?</a:t>
            </a:r>
            <a:endParaRPr lang="en-GB" sz="1600" dirty="0">
              <a:solidFill>
                <a:schemeClr val="bg1"/>
              </a:solidFill>
              <a:effectLst/>
              <a:ea typeface="Arial" panose="020B0604020202020204" pitchFamily="34" charset="0"/>
            </a:endParaRPr>
          </a:p>
          <a:p>
            <a:pPr>
              <a:lnSpc>
                <a:spcPct val="115000"/>
              </a:lnSpc>
            </a:pPr>
            <a:r>
              <a:rPr lang="en-GB" sz="1600" dirty="0">
                <a:solidFill>
                  <a:schemeClr val="bg1"/>
                </a:solidFill>
                <a:effectLst/>
                <a:ea typeface="Open Sans"/>
                <a:cs typeface="Open Sans"/>
              </a:rPr>
              <a:t> </a:t>
            </a:r>
          </a:p>
          <a:p>
            <a:pPr>
              <a:lnSpc>
                <a:spcPct val="115000"/>
              </a:lnSpc>
            </a:pPr>
            <a:r>
              <a:rPr lang="en-GB" sz="1600" b="1" dirty="0">
                <a:solidFill>
                  <a:schemeClr val="bg1"/>
                </a:solidFill>
                <a:ea typeface="Arial" panose="020B0604020202020204" pitchFamily="34" charset="0"/>
              </a:rPr>
              <a:t>Option 3</a:t>
            </a:r>
          </a:p>
          <a:p>
            <a:pPr>
              <a:lnSpc>
                <a:spcPct val="115000"/>
              </a:lnSpc>
            </a:pPr>
            <a:endParaRPr lang="en-GB" sz="1600" b="1" dirty="0">
              <a:solidFill>
                <a:schemeClr val="bg1"/>
              </a:solidFill>
              <a:effectLst/>
              <a:ea typeface="Arial" panose="020B0604020202020204" pitchFamily="34" charset="0"/>
            </a:endParaRPr>
          </a:p>
          <a:p>
            <a:pPr>
              <a:lnSpc>
                <a:spcPct val="115000"/>
              </a:lnSpc>
            </a:pPr>
            <a:r>
              <a:rPr lang="en-GB" sz="1600" dirty="0">
                <a:solidFill>
                  <a:schemeClr val="bg1"/>
                </a:solidFill>
                <a:effectLst/>
                <a:ea typeface="Open Sans"/>
                <a:cs typeface="Open Sans"/>
              </a:rPr>
              <a:t>Hi [Name]. </a:t>
            </a:r>
            <a:r>
              <a:rPr lang="en-GB" sz="1600" dirty="0">
                <a:solidFill>
                  <a:schemeClr val="bg1"/>
                </a:solidFill>
                <a:effectLst/>
                <a:highlight>
                  <a:srgbClr val="000000"/>
                </a:highlight>
                <a:ea typeface="Open Sans"/>
                <a:cs typeface="Open Sans"/>
              </a:rPr>
              <a:t>SDR</a:t>
            </a:r>
            <a:r>
              <a:rPr lang="en-GB" sz="1600" dirty="0">
                <a:solidFill>
                  <a:schemeClr val="bg1"/>
                </a:solidFill>
                <a:effectLst/>
                <a:ea typeface="Open Sans"/>
                <a:cs typeface="Open Sans"/>
              </a:rPr>
              <a:t> name here from </a:t>
            </a:r>
            <a:r>
              <a:rPr lang="en-GB" sz="1600" dirty="0">
                <a:solidFill>
                  <a:schemeClr val="bg1"/>
                </a:solidFill>
                <a:effectLst/>
                <a:highlight>
                  <a:srgbClr val="000000"/>
                </a:highlight>
                <a:ea typeface="Open Sans"/>
                <a:cs typeface="Open Sans"/>
              </a:rPr>
              <a:t>Company Name</a:t>
            </a:r>
            <a:r>
              <a:rPr lang="en-GB" sz="1600" dirty="0">
                <a:solidFill>
                  <a:schemeClr val="bg1"/>
                </a:solidFill>
                <a:effectLst/>
                <a:ea typeface="Open Sans"/>
                <a:cs typeface="Open Sans"/>
              </a:rPr>
              <a:t>. Look, I’ll be honest with you, this is a sales call but I’m just hoping to have </a:t>
            </a:r>
            <a:br>
              <a:rPr lang="en-GB" sz="1600" dirty="0">
                <a:solidFill>
                  <a:schemeClr val="bg1"/>
                </a:solidFill>
                <a:effectLst/>
                <a:ea typeface="Open Sans"/>
                <a:cs typeface="Open Sans"/>
              </a:rPr>
            </a:br>
            <a:r>
              <a:rPr lang="en-GB" sz="1600" dirty="0">
                <a:solidFill>
                  <a:schemeClr val="bg1"/>
                </a:solidFill>
                <a:effectLst/>
                <a:ea typeface="Open Sans"/>
                <a:cs typeface="Open Sans"/>
              </a:rPr>
              <a:t>30 seconds to tell you why I chose to call you today?</a:t>
            </a:r>
            <a:endParaRPr lang="en-GB" sz="1600" dirty="0">
              <a:solidFill>
                <a:schemeClr val="bg1"/>
              </a:solidFill>
              <a:effectLst/>
              <a:ea typeface="Arial" panose="020B0604020202020204" pitchFamily="34" charset="0"/>
            </a:endParaRPr>
          </a:p>
          <a:p>
            <a:pPr>
              <a:lnSpc>
                <a:spcPct val="115000"/>
              </a:lnSpc>
            </a:pPr>
            <a:r>
              <a:rPr lang="en-GB" sz="1800" dirty="0">
                <a:effectLst/>
                <a:latin typeface="Open Sans"/>
                <a:ea typeface="Open Sans"/>
                <a:cs typeface="Open Sans"/>
              </a:rPr>
              <a:t> </a:t>
            </a:r>
            <a:endParaRPr lang="en-GB" sz="1800" dirty="0">
              <a:effectLst/>
              <a:latin typeface="Arial" panose="020B0604020202020204" pitchFamily="34" charset="0"/>
              <a:ea typeface="Arial" panose="020B0604020202020204" pitchFamily="34" charset="0"/>
            </a:endParaRPr>
          </a:p>
          <a:p>
            <a:pPr marL="342900" lvl="0" indent="-342900">
              <a:buFont typeface="Symbol" panose="05050102010706020507" pitchFamily="18" charset="2"/>
              <a:buChar char=""/>
            </a:pPr>
            <a:endParaRPr lang="en-GB"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GB" sz="1600" dirty="0">
              <a:solidFill>
                <a:schemeClr val="bg1"/>
              </a:solidFill>
            </a:endParaRPr>
          </a:p>
          <a:p>
            <a:endParaRPr lang="en-GB" sz="1600" dirty="0">
              <a:solidFill>
                <a:schemeClr val="bg1"/>
              </a:solidFill>
            </a:endParaRPr>
          </a:p>
        </p:txBody>
      </p:sp>
      <p:sp>
        <p:nvSpPr>
          <p:cNvPr id="5" name="TextBox 9">
            <a:extLst>
              <a:ext uri="{FF2B5EF4-FFF2-40B4-BE49-F238E27FC236}">
                <a16:creationId xmlns:a16="http://schemas.microsoft.com/office/drawing/2014/main" id="{0D30904C-35F9-47C4-B2DD-E7080C9C3132}"/>
              </a:ext>
            </a:extLst>
          </p:cNvPr>
          <p:cNvSpPr txBox="1"/>
          <p:nvPr/>
        </p:nvSpPr>
        <p:spPr>
          <a:xfrm>
            <a:off x="6013076" y="563824"/>
            <a:ext cx="5759826" cy="4979825"/>
          </a:xfrm>
          <a:prstGeom prst="rect">
            <a:avLst/>
          </a:prstGeom>
          <a:noFill/>
          <a:ln cap="flat">
            <a:noFill/>
          </a:ln>
        </p:spPr>
        <p:txBody>
          <a:bodyPr vert="horz" wrap="square" lIns="91440" tIns="45720" rIns="91440" bIns="45720" anchor="t" anchorCtr="0" compatLnSpc="1">
            <a:spAutoFit/>
          </a:bodyPr>
          <a:lstStyle/>
          <a:p>
            <a:endParaRPr lang="en-GB" sz="1600" baseline="0" dirty="0">
              <a:solidFill>
                <a:schemeClr val="bg1"/>
              </a:solidFill>
            </a:endParaRPr>
          </a:p>
          <a:p>
            <a:endParaRPr lang="en-GB" sz="1600" baseline="0" dirty="0">
              <a:solidFill>
                <a:schemeClr val="bg1"/>
              </a:solidFill>
            </a:endParaRPr>
          </a:p>
          <a:p>
            <a:r>
              <a:rPr lang="en-GB" sz="2000" b="1" u="sng" baseline="0" dirty="0">
                <a:solidFill>
                  <a:schemeClr val="bg1"/>
                </a:solidFill>
              </a:rPr>
              <a:t>COMMENTARY/NOTES</a:t>
            </a:r>
          </a:p>
          <a:p>
            <a:endParaRPr lang="en-GB" sz="2000" dirty="0">
              <a:solidFill>
                <a:schemeClr val="bg1"/>
              </a:solidFill>
            </a:endParaRPr>
          </a:p>
          <a:p>
            <a:pPr>
              <a:lnSpc>
                <a:spcPct val="115000"/>
              </a:lnSpc>
            </a:pPr>
            <a:endParaRPr lang="en-GB" sz="1600" dirty="0">
              <a:solidFill>
                <a:schemeClr val="bg1"/>
              </a:solidFill>
              <a:ea typeface="Open Sans"/>
              <a:cs typeface="Open Sans"/>
            </a:endParaRPr>
          </a:p>
          <a:p>
            <a:pPr>
              <a:lnSpc>
                <a:spcPct val="115000"/>
              </a:lnSpc>
            </a:pPr>
            <a:r>
              <a:rPr lang="en-GB" sz="1600" dirty="0">
                <a:solidFill>
                  <a:schemeClr val="bg1"/>
                </a:solidFill>
                <a:ea typeface="Open Sans"/>
                <a:cs typeface="Open Sans"/>
              </a:rPr>
              <a:t>Using the word ‘help’ plays into human psychology. We, as humans, like to be heroes and help people. </a:t>
            </a:r>
          </a:p>
          <a:p>
            <a:pPr>
              <a:lnSpc>
                <a:spcPct val="115000"/>
              </a:lnSpc>
            </a:pPr>
            <a:endParaRPr lang="en-GB" sz="1600" dirty="0">
              <a:solidFill>
                <a:schemeClr val="bg1"/>
              </a:solidFill>
              <a:ea typeface="Open Sans"/>
              <a:cs typeface="Open Sans"/>
            </a:endParaRPr>
          </a:p>
          <a:p>
            <a:pPr>
              <a:lnSpc>
                <a:spcPct val="115000"/>
              </a:lnSpc>
            </a:pPr>
            <a:r>
              <a:rPr lang="en-GB" sz="16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Option 1 is a much safer option, with option 3 being perceived a little more ‘forward/risky’. </a:t>
            </a:r>
          </a:p>
          <a:p>
            <a:pPr>
              <a:lnSpc>
                <a:spcPct val="115000"/>
              </a:lnSpc>
            </a:pPr>
            <a:endParaRPr lang="en-GB" sz="16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GB" sz="16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But the honesty of option 3 can really break the pattern of a cold call. It’s upfront and prospects often respect the approach.</a:t>
            </a:r>
            <a:endParaRPr lang="en-GB"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GB" sz="1600" dirty="0">
              <a:solidFill>
                <a:schemeClr val="bg1"/>
              </a:solidFill>
            </a:endParaRPr>
          </a:p>
          <a:p>
            <a:r>
              <a:rPr lang="en-GB" sz="1600" dirty="0">
                <a:solidFill>
                  <a:schemeClr val="bg1"/>
                </a:solidFill>
                <a:ea typeface="Open Sans"/>
                <a:cs typeface="Open Sans"/>
              </a:rPr>
              <a:t>The pause after all of these options is critical. Inviting your prospect into a two-way conversation helps build trust and helps you get a feel for their personality early.</a:t>
            </a:r>
          </a:p>
          <a:p>
            <a:endParaRPr lang="en-GB" sz="1600" dirty="0">
              <a:solidFill>
                <a:schemeClr val="bg1"/>
              </a:solidFill>
            </a:endParaRPr>
          </a:p>
        </p:txBody>
      </p:sp>
      <p:cxnSp>
        <p:nvCxnSpPr>
          <p:cNvPr id="7" name="Straight Connector 6">
            <a:extLst>
              <a:ext uri="{FF2B5EF4-FFF2-40B4-BE49-F238E27FC236}">
                <a16:creationId xmlns:a16="http://schemas.microsoft.com/office/drawing/2014/main" id="{864713A7-98FB-4332-80F0-DEA7590F050B}"/>
              </a:ext>
            </a:extLst>
          </p:cNvPr>
          <p:cNvCxnSpPr/>
          <p:nvPr/>
        </p:nvCxnSpPr>
        <p:spPr>
          <a:xfrm>
            <a:off x="5722769" y="1027908"/>
            <a:ext cx="0" cy="5472905"/>
          </a:xfrm>
          <a:prstGeom prst="line">
            <a:avLst/>
          </a:prstGeom>
          <a:ln w="50800">
            <a:solidFill>
              <a:schemeClr val="bg1"/>
            </a:solidFill>
          </a:ln>
        </p:spPr>
        <p:style>
          <a:lnRef idx="3">
            <a:schemeClr val="dk1"/>
          </a:lnRef>
          <a:fillRef idx="0">
            <a:schemeClr val="dk1"/>
          </a:fillRef>
          <a:effectRef idx="2">
            <a:schemeClr val="dk1"/>
          </a:effectRef>
          <a:fontRef idx="minor">
            <a:schemeClr val="tx1"/>
          </a:fontRef>
        </p:style>
      </p:cxnSp>
      <p:sp>
        <p:nvSpPr>
          <p:cNvPr id="8" name="TextBox 9">
            <a:extLst>
              <a:ext uri="{FF2B5EF4-FFF2-40B4-BE49-F238E27FC236}">
                <a16:creationId xmlns:a16="http://schemas.microsoft.com/office/drawing/2014/main" id="{44D5DCB6-B476-4A11-93B8-EFB0F1F4FF84}"/>
              </a:ext>
            </a:extLst>
          </p:cNvPr>
          <p:cNvSpPr txBox="1"/>
          <p:nvPr/>
        </p:nvSpPr>
        <p:spPr>
          <a:xfrm>
            <a:off x="333376" y="284331"/>
            <a:ext cx="8817157" cy="92333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5400" b="0" i="0" u="none" strike="noStrike" kern="1200" cap="none" spc="0" baseline="0" dirty="0">
                <a:solidFill>
                  <a:srgbClr val="FFFFFF"/>
                </a:solidFill>
                <a:uFillTx/>
                <a:latin typeface="Open Sans SemiBold" panose="020B0706030804020204" pitchFamily="34" charset="0"/>
                <a:ea typeface="Open Sans SemiBold" panose="020B0706030804020204" pitchFamily="34" charset="0"/>
                <a:cs typeface="Open Sans SemiBold" panose="020B0706030804020204" pitchFamily="34" charset="0"/>
              </a:rPr>
              <a:t>INTRODUCTION</a:t>
            </a:r>
          </a:p>
        </p:txBody>
      </p:sp>
    </p:spTree>
    <p:extLst>
      <p:ext uri="{BB962C8B-B14F-4D97-AF65-F5344CB8AC3E}">
        <p14:creationId xmlns:p14="http://schemas.microsoft.com/office/powerpoint/2010/main" val="2673344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737D-7D8E-4230-B42D-D738CF457A7C}"/>
              </a:ext>
            </a:extLst>
          </p:cNvPr>
          <p:cNvSpPr txBox="1">
            <a:spLocks noGrp="1"/>
          </p:cNvSpPr>
          <p:nvPr>
            <p:ph type="title"/>
          </p:nvPr>
        </p:nvSpPr>
        <p:spPr/>
        <p:txBody>
          <a:bodyPr/>
          <a:lstStyle/>
          <a:p>
            <a:pPr lvl="0"/>
            <a:r>
              <a:rPr lang="en-GB" dirty="0"/>
              <a:t>                </a:t>
            </a:r>
          </a:p>
        </p:txBody>
      </p:sp>
      <p:pic>
        <p:nvPicPr>
          <p:cNvPr id="3" name="Content Placeholder 8">
            <a:extLst>
              <a:ext uri="{FF2B5EF4-FFF2-40B4-BE49-F238E27FC236}">
                <a16:creationId xmlns:a16="http://schemas.microsoft.com/office/drawing/2014/main" id="{32CA6D78-D073-4EF9-B31A-CFB3A77283C7}"/>
              </a:ext>
            </a:extLst>
          </p:cNvPr>
          <p:cNvPicPr>
            <a:picLocks noGrp="1" noChangeAspect="1"/>
          </p:cNvPicPr>
          <p:nvPr>
            <p:ph idx="1"/>
          </p:nvPr>
        </p:nvPicPr>
        <p:blipFill>
          <a:blip r:embed="rId3"/>
          <a:stretch>
            <a:fillRect/>
          </a:stretch>
        </p:blipFill>
        <p:spPr>
          <a:xfrm>
            <a:off x="0" y="10297"/>
            <a:ext cx="12193524" cy="6858000"/>
          </a:xfrm>
        </p:spPr>
      </p:pic>
      <p:sp>
        <p:nvSpPr>
          <p:cNvPr id="4" name="TextBox 9">
            <a:extLst>
              <a:ext uri="{FF2B5EF4-FFF2-40B4-BE49-F238E27FC236}">
                <a16:creationId xmlns:a16="http://schemas.microsoft.com/office/drawing/2014/main" id="{87549EF9-06B3-423B-B23D-243C72C2A7E6}"/>
              </a:ext>
            </a:extLst>
          </p:cNvPr>
          <p:cNvSpPr txBox="1"/>
          <p:nvPr/>
        </p:nvSpPr>
        <p:spPr>
          <a:xfrm>
            <a:off x="390481" y="563824"/>
            <a:ext cx="5546598" cy="7663636"/>
          </a:xfrm>
          <a:prstGeom prst="rect">
            <a:avLst/>
          </a:prstGeom>
          <a:noFill/>
          <a:ln cap="flat">
            <a:noFill/>
          </a:ln>
        </p:spPr>
        <p:txBody>
          <a:bodyPr vert="horz" wrap="square" lIns="91440" tIns="45720" rIns="91440" bIns="45720" anchor="t" anchorCtr="0" compatLnSpc="1">
            <a:spAutoFit/>
          </a:bodyPr>
          <a:lstStyle/>
          <a:p>
            <a:endParaRPr lang="en-GB" sz="1600" baseline="0" dirty="0">
              <a:solidFill>
                <a:schemeClr val="bg1"/>
              </a:solidFill>
            </a:endParaRPr>
          </a:p>
          <a:p>
            <a:endParaRPr lang="en-GB" sz="1600" baseline="0" dirty="0">
              <a:solidFill>
                <a:schemeClr val="bg1"/>
              </a:solidFill>
            </a:endParaRPr>
          </a:p>
          <a:p>
            <a:r>
              <a:rPr lang="en-GB" sz="2000" b="1" u="sng" baseline="0" dirty="0">
                <a:solidFill>
                  <a:schemeClr val="bg1"/>
                </a:solidFill>
              </a:rPr>
              <a:t>SCRIPT WORDING</a:t>
            </a:r>
          </a:p>
          <a:p>
            <a:endParaRPr lang="en-GB" sz="2000" dirty="0">
              <a:solidFill>
                <a:schemeClr val="bg1"/>
              </a:solidFill>
            </a:endParaRPr>
          </a:p>
          <a:p>
            <a:pPr>
              <a:lnSpc>
                <a:spcPct val="115000"/>
              </a:lnSpc>
            </a:pPr>
            <a:r>
              <a:rPr lang="en-GB" sz="1600" dirty="0">
                <a:solidFill>
                  <a:schemeClr val="bg1"/>
                </a:solidFill>
                <a:effectLst/>
                <a:ea typeface="Open Sans"/>
                <a:cs typeface="Open Sans"/>
              </a:rPr>
              <a:t>Great, thanks. </a:t>
            </a:r>
            <a:endParaRPr lang="en-GB" sz="1600" dirty="0">
              <a:solidFill>
                <a:schemeClr val="bg1"/>
              </a:solidFill>
              <a:effectLst/>
              <a:ea typeface="Arial" panose="020B0604020202020204" pitchFamily="34" charset="0"/>
            </a:endParaRPr>
          </a:p>
          <a:p>
            <a:pPr>
              <a:lnSpc>
                <a:spcPct val="115000"/>
              </a:lnSpc>
            </a:pPr>
            <a:r>
              <a:rPr lang="en-GB" sz="1600" dirty="0">
                <a:solidFill>
                  <a:schemeClr val="bg1"/>
                </a:solidFill>
                <a:effectLst/>
                <a:ea typeface="Open Sans"/>
                <a:cs typeface="Open Sans"/>
              </a:rPr>
              <a:t> </a:t>
            </a:r>
            <a:endParaRPr lang="en-GB" sz="1600" dirty="0">
              <a:solidFill>
                <a:schemeClr val="bg1"/>
              </a:solidFill>
              <a:effectLst/>
              <a:ea typeface="Arial" panose="020B0604020202020204" pitchFamily="34" charset="0"/>
            </a:endParaRPr>
          </a:p>
          <a:p>
            <a:pPr>
              <a:lnSpc>
                <a:spcPct val="115000"/>
              </a:lnSpc>
            </a:pPr>
            <a:r>
              <a:rPr lang="en-GB" sz="1600" dirty="0">
                <a:solidFill>
                  <a:schemeClr val="bg1"/>
                </a:solidFill>
                <a:effectLst/>
                <a:ea typeface="Open Sans"/>
                <a:cs typeface="Open Sans"/>
              </a:rPr>
              <a:t>I’m with </a:t>
            </a:r>
            <a:r>
              <a:rPr lang="en-GB" sz="1600" dirty="0">
                <a:solidFill>
                  <a:schemeClr val="bg1"/>
                </a:solidFill>
                <a:effectLst/>
                <a:highlight>
                  <a:srgbClr val="000000"/>
                </a:highlight>
                <a:ea typeface="Open Sans"/>
                <a:cs typeface="Open Sans"/>
              </a:rPr>
              <a:t>COMPANY NAME</a:t>
            </a:r>
            <a:r>
              <a:rPr lang="en-GB" sz="1600" dirty="0">
                <a:solidFill>
                  <a:schemeClr val="bg1"/>
                </a:solidFill>
                <a:effectLst/>
                <a:ea typeface="Open Sans"/>
                <a:cs typeface="Open Sans"/>
              </a:rPr>
              <a:t>. We work with……..</a:t>
            </a:r>
            <a:endParaRPr lang="en-GB" sz="1600" dirty="0">
              <a:solidFill>
                <a:schemeClr val="bg1"/>
              </a:solidFill>
              <a:effectLst/>
              <a:ea typeface="Arial" panose="020B0604020202020204" pitchFamily="34" charset="0"/>
            </a:endParaRPr>
          </a:p>
          <a:p>
            <a:pPr>
              <a:lnSpc>
                <a:spcPct val="115000"/>
              </a:lnSpc>
            </a:pPr>
            <a:r>
              <a:rPr lang="en-GB" sz="1600" dirty="0">
                <a:solidFill>
                  <a:schemeClr val="bg1"/>
                </a:solidFill>
                <a:effectLst/>
                <a:ea typeface="Open Sans"/>
                <a:cs typeface="Open Sans"/>
              </a:rPr>
              <a:t>Ambitious businesses</a:t>
            </a:r>
            <a:r>
              <a:rPr lang="en-GB" sz="1600" dirty="0">
                <a:solidFill>
                  <a:schemeClr val="bg1"/>
                </a:solidFill>
                <a:ea typeface="Open Sans"/>
              </a:rPr>
              <a:t>  </a:t>
            </a:r>
            <a:r>
              <a:rPr lang="en-GB" sz="1600" dirty="0">
                <a:solidFill>
                  <a:schemeClr val="bg1"/>
                </a:solidFill>
                <a:highlight>
                  <a:srgbClr val="000000"/>
                </a:highlight>
                <a:ea typeface="Open Sans"/>
              </a:rPr>
              <a:t>I</a:t>
            </a:r>
            <a:r>
              <a:rPr lang="en-GB" sz="1600" dirty="0">
                <a:solidFill>
                  <a:schemeClr val="bg1"/>
                </a:solidFill>
                <a:ea typeface="Open Sans"/>
              </a:rPr>
              <a:t> </a:t>
            </a:r>
            <a:r>
              <a:rPr lang="en-GB" sz="1600" dirty="0">
                <a:solidFill>
                  <a:schemeClr val="bg1"/>
                </a:solidFill>
                <a:effectLst/>
                <a:ea typeface="Open Sans"/>
                <a:cs typeface="Open Sans"/>
              </a:rPr>
              <a:t>SaaS Companies </a:t>
            </a:r>
            <a:r>
              <a:rPr lang="en-GB" sz="1600" dirty="0">
                <a:solidFill>
                  <a:schemeClr val="bg1"/>
                </a:solidFill>
                <a:effectLst/>
                <a:highlight>
                  <a:srgbClr val="000000"/>
                </a:highlight>
                <a:ea typeface="Open Sans"/>
                <a:cs typeface="Open Sans"/>
              </a:rPr>
              <a:t>I</a:t>
            </a:r>
            <a:r>
              <a:rPr lang="en-GB" sz="1600" dirty="0">
                <a:solidFill>
                  <a:schemeClr val="bg1"/>
                </a:solidFill>
                <a:effectLst/>
                <a:ea typeface="Open Sans"/>
                <a:cs typeface="Open Sans"/>
              </a:rPr>
              <a:t> Companies at </a:t>
            </a:r>
          </a:p>
          <a:p>
            <a:pPr>
              <a:lnSpc>
                <a:spcPct val="115000"/>
              </a:lnSpc>
            </a:pPr>
            <a:r>
              <a:rPr lang="en-GB" sz="1600" dirty="0">
                <a:solidFill>
                  <a:schemeClr val="bg1"/>
                </a:solidFill>
                <a:effectLst/>
                <a:ea typeface="Open Sans"/>
                <a:cs typeface="Open Sans"/>
              </a:rPr>
              <a:t>Series A </a:t>
            </a:r>
            <a:r>
              <a:rPr lang="en-GB" sz="1600" dirty="0">
                <a:solidFill>
                  <a:schemeClr val="bg1"/>
                </a:solidFill>
                <a:highlight>
                  <a:srgbClr val="000000"/>
                </a:highlight>
                <a:ea typeface="Open Sans"/>
                <a:cs typeface="Open Sans"/>
              </a:rPr>
              <a:t>I</a:t>
            </a:r>
            <a:r>
              <a:rPr lang="en-GB" sz="1600" dirty="0">
                <a:solidFill>
                  <a:schemeClr val="bg1"/>
                </a:solidFill>
                <a:ea typeface="Open Sans"/>
                <a:cs typeface="Open Sans"/>
              </a:rPr>
              <a:t> </a:t>
            </a:r>
            <a:r>
              <a:rPr lang="en-GB" sz="1600" dirty="0">
                <a:solidFill>
                  <a:schemeClr val="bg1"/>
                </a:solidFill>
                <a:effectLst/>
                <a:ea typeface="Open Sans"/>
                <a:cs typeface="Open Sans"/>
              </a:rPr>
              <a:t>Start-ups (examples)</a:t>
            </a:r>
            <a:endParaRPr lang="en-GB" sz="1600" dirty="0">
              <a:solidFill>
                <a:schemeClr val="bg1"/>
              </a:solidFill>
              <a:effectLst/>
              <a:ea typeface="Arial" panose="020B0604020202020204" pitchFamily="34" charset="0"/>
            </a:endParaRPr>
          </a:p>
          <a:p>
            <a:pPr>
              <a:lnSpc>
                <a:spcPct val="115000"/>
              </a:lnSpc>
            </a:pPr>
            <a:r>
              <a:rPr lang="en-GB" sz="1600" dirty="0">
                <a:solidFill>
                  <a:schemeClr val="bg1"/>
                </a:solidFill>
                <a:effectLst/>
                <a:ea typeface="Open Sans"/>
                <a:cs typeface="Open Sans"/>
              </a:rPr>
              <a:t> </a:t>
            </a:r>
          </a:p>
          <a:p>
            <a:pPr>
              <a:lnSpc>
                <a:spcPct val="115000"/>
              </a:lnSpc>
            </a:pPr>
            <a:r>
              <a:rPr lang="en-GB" sz="1600" b="1" dirty="0">
                <a:solidFill>
                  <a:schemeClr val="bg1"/>
                </a:solidFill>
                <a:ea typeface="Arial" panose="020B0604020202020204" pitchFamily="34" charset="0"/>
              </a:rPr>
              <a:t>Option 1</a:t>
            </a:r>
            <a:endParaRPr lang="en-GB" sz="1600" b="1" dirty="0">
              <a:solidFill>
                <a:schemeClr val="bg1"/>
              </a:solidFill>
              <a:effectLst/>
              <a:ea typeface="Arial" panose="020B0604020202020204" pitchFamily="34" charset="0"/>
            </a:endParaRPr>
          </a:p>
          <a:p>
            <a:pPr>
              <a:lnSpc>
                <a:spcPct val="115000"/>
              </a:lnSpc>
            </a:pPr>
            <a:r>
              <a:rPr lang="en-GB" sz="1600" dirty="0">
                <a:solidFill>
                  <a:schemeClr val="bg1"/>
                </a:solidFill>
                <a:effectLst/>
                <a:ea typeface="Open Sans"/>
                <a:cs typeface="Open Sans"/>
              </a:rPr>
              <a:t>To help them achieve……</a:t>
            </a:r>
          </a:p>
          <a:p>
            <a:pPr>
              <a:lnSpc>
                <a:spcPct val="115000"/>
              </a:lnSpc>
            </a:pPr>
            <a:endParaRPr lang="en-GB" sz="1600" dirty="0">
              <a:solidFill>
                <a:schemeClr val="bg1"/>
              </a:solidFill>
              <a:effectLst/>
              <a:ea typeface="Open Sans"/>
              <a:cs typeface="Open Sans"/>
            </a:endParaRPr>
          </a:p>
          <a:p>
            <a:pPr>
              <a:lnSpc>
                <a:spcPct val="115000"/>
              </a:lnSpc>
            </a:pPr>
            <a:r>
              <a:rPr lang="en-GB" sz="1600" dirty="0">
                <a:solidFill>
                  <a:schemeClr val="bg1"/>
                </a:solidFill>
                <a:effectLst/>
                <a:ea typeface="Open Sans"/>
                <a:cs typeface="Open Sans"/>
              </a:rPr>
              <a:t>faster growth </a:t>
            </a:r>
            <a:r>
              <a:rPr lang="en-GB" sz="1600" dirty="0">
                <a:solidFill>
                  <a:schemeClr val="bg1"/>
                </a:solidFill>
                <a:effectLst/>
                <a:highlight>
                  <a:srgbClr val="000000"/>
                </a:highlight>
                <a:ea typeface="Open Sans"/>
                <a:cs typeface="Open Sans"/>
              </a:rPr>
              <a:t>I</a:t>
            </a:r>
            <a:r>
              <a:rPr lang="en-GB" sz="1600" dirty="0">
                <a:solidFill>
                  <a:schemeClr val="bg1"/>
                </a:solidFill>
                <a:effectLst/>
                <a:ea typeface="Open Sans"/>
                <a:cs typeface="Open Sans"/>
              </a:rPr>
              <a:t> more pipeline </a:t>
            </a:r>
            <a:r>
              <a:rPr lang="en-GB" sz="1600" dirty="0">
                <a:solidFill>
                  <a:schemeClr val="bg1"/>
                </a:solidFill>
                <a:effectLst/>
                <a:highlight>
                  <a:srgbClr val="000000"/>
                </a:highlight>
                <a:ea typeface="Open Sans"/>
                <a:cs typeface="Open Sans"/>
              </a:rPr>
              <a:t>I</a:t>
            </a:r>
            <a:r>
              <a:rPr lang="en-GB" sz="1600" dirty="0">
                <a:solidFill>
                  <a:schemeClr val="bg1"/>
                </a:solidFill>
                <a:effectLst/>
                <a:ea typeface="Open Sans"/>
                <a:cs typeface="Open Sans"/>
              </a:rPr>
              <a:t> actionable insights </a:t>
            </a:r>
            <a:r>
              <a:rPr lang="en-GB" sz="1600" dirty="0">
                <a:solidFill>
                  <a:schemeClr val="bg1"/>
                </a:solidFill>
                <a:effectLst/>
                <a:highlight>
                  <a:srgbClr val="000000"/>
                </a:highlight>
                <a:ea typeface="Open Sans"/>
                <a:cs typeface="Open Sans"/>
              </a:rPr>
              <a:t>I</a:t>
            </a:r>
            <a:r>
              <a:rPr lang="en-GB" sz="1600" dirty="0">
                <a:solidFill>
                  <a:schemeClr val="bg1"/>
                </a:solidFill>
                <a:effectLst/>
                <a:ea typeface="Open Sans"/>
                <a:cs typeface="Open Sans"/>
              </a:rPr>
              <a:t> faster turnaround times </a:t>
            </a:r>
            <a:r>
              <a:rPr lang="en-GB" sz="1600" dirty="0">
                <a:solidFill>
                  <a:schemeClr val="bg1"/>
                </a:solidFill>
                <a:effectLst/>
                <a:highlight>
                  <a:srgbClr val="000000"/>
                </a:highlight>
                <a:ea typeface="Open Sans"/>
                <a:cs typeface="Open Sans"/>
              </a:rPr>
              <a:t>I</a:t>
            </a:r>
            <a:r>
              <a:rPr lang="en-GB" sz="1600" dirty="0">
                <a:solidFill>
                  <a:schemeClr val="bg1"/>
                </a:solidFill>
                <a:effectLst/>
                <a:ea typeface="Open Sans"/>
                <a:cs typeface="Open Sans"/>
              </a:rPr>
              <a:t> Huge savings (examples)</a:t>
            </a:r>
          </a:p>
          <a:p>
            <a:pPr>
              <a:lnSpc>
                <a:spcPct val="115000"/>
              </a:lnSpc>
            </a:pPr>
            <a:r>
              <a:rPr lang="en-GB" sz="1600" dirty="0">
                <a:solidFill>
                  <a:schemeClr val="bg1"/>
                </a:solidFill>
                <a:effectLst/>
                <a:ea typeface="Open Sans"/>
                <a:cs typeface="Open Sans"/>
              </a:rPr>
              <a:t> </a:t>
            </a:r>
          </a:p>
          <a:p>
            <a:pPr>
              <a:lnSpc>
                <a:spcPct val="115000"/>
              </a:lnSpc>
            </a:pPr>
            <a:r>
              <a:rPr lang="en-GB" sz="1600" b="1" dirty="0">
                <a:solidFill>
                  <a:schemeClr val="bg1"/>
                </a:solidFill>
                <a:ea typeface="Arial" panose="020B0604020202020204" pitchFamily="34" charset="0"/>
              </a:rPr>
              <a:t>Option 2</a:t>
            </a:r>
            <a:endParaRPr lang="en-GB" sz="1600" b="1" dirty="0">
              <a:solidFill>
                <a:schemeClr val="bg1"/>
              </a:solidFill>
              <a:effectLst/>
              <a:ea typeface="Arial" panose="020B0604020202020204" pitchFamily="34" charset="0"/>
            </a:endParaRPr>
          </a:p>
          <a:p>
            <a:pPr>
              <a:lnSpc>
                <a:spcPct val="115000"/>
              </a:lnSpc>
            </a:pPr>
            <a:r>
              <a:rPr lang="en-GB" sz="1600" dirty="0">
                <a:solidFill>
                  <a:schemeClr val="bg1"/>
                </a:solidFill>
                <a:ea typeface="Open Sans"/>
                <a:cs typeface="Open Sans"/>
              </a:rPr>
              <a:t>Who are typically battling with challenges such as……..</a:t>
            </a:r>
          </a:p>
          <a:p>
            <a:pPr>
              <a:lnSpc>
                <a:spcPct val="115000"/>
              </a:lnSpc>
            </a:pPr>
            <a:endParaRPr lang="en-GB" sz="1600" dirty="0">
              <a:solidFill>
                <a:schemeClr val="bg1"/>
              </a:solidFill>
              <a:ea typeface="Open Sans"/>
              <a:cs typeface="Open Sans"/>
            </a:endParaRPr>
          </a:p>
          <a:p>
            <a:pPr>
              <a:lnSpc>
                <a:spcPct val="115000"/>
              </a:lnSpc>
            </a:pPr>
            <a:r>
              <a:rPr lang="en-GB" sz="1600" dirty="0">
                <a:solidFill>
                  <a:schemeClr val="bg1"/>
                </a:solidFill>
                <a:ea typeface="Arial" panose="020B0604020202020204" pitchFamily="34" charset="0"/>
              </a:rPr>
              <a:t>a</a:t>
            </a:r>
            <a:r>
              <a:rPr lang="en-GB" sz="1600" dirty="0">
                <a:solidFill>
                  <a:schemeClr val="bg1"/>
                </a:solidFill>
                <a:effectLst/>
                <a:ea typeface="Arial" panose="020B0604020202020204" pitchFamily="34" charset="0"/>
              </a:rPr>
              <a:t>ttracting top talent I too many of their sales reps not hitting targets </a:t>
            </a:r>
            <a:r>
              <a:rPr lang="en-GB" sz="1600" dirty="0">
                <a:solidFill>
                  <a:schemeClr val="bg1"/>
                </a:solidFill>
                <a:effectLst/>
                <a:highlight>
                  <a:srgbClr val="000000"/>
                </a:highlight>
                <a:ea typeface="Arial" panose="020B0604020202020204" pitchFamily="34" charset="0"/>
              </a:rPr>
              <a:t>I</a:t>
            </a:r>
            <a:r>
              <a:rPr lang="en-GB" sz="1600" dirty="0">
                <a:solidFill>
                  <a:schemeClr val="bg1"/>
                </a:solidFill>
                <a:effectLst/>
                <a:ea typeface="Arial" panose="020B0604020202020204" pitchFamily="34" charset="0"/>
              </a:rPr>
              <a:t> a lack of clear data in the business </a:t>
            </a:r>
            <a:r>
              <a:rPr lang="en-GB" sz="1600" dirty="0">
                <a:solidFill>
                  <a:schemeClr val="bg1"/>
                </a:solidFill>
                <a:effectLst/>
                <a:highlight>
                  <a:srgbClr val="000000"/>
                </a:highlight>
                <a:ea typeface="Arial" panose="020B0604020202020204" pitchFamily="34" charset="0"/>
              </a:rPr>
              <a:t>I</a:t>
            </a:r>
            <a:r>
              <a:rPr lang="en-GB" sz="1600" dirty="0">
                <a:solidFill>
                  <a:schemeClr val="bg1"/>
                </a:solidFill>
                <a:effectLst/>
                <a:ea typeface="Arial" panose="020B0604020202020204" pitchFamily="34" charset="0"/>
              </a:rPr>
              <a:t> not enough pipeline and new opportunities being created each month </a:t>
            </a:r>
            <a:r>
              <a:rPr lang="en-GB" sz="1600" dirty="0">
                <a:solidFill>
                  <a:schemeClr val="bg1"/>
                </a:solidFill>
                <a:effectLst/>
                <a:ea typeface="Open Sans"/>
                <a:cs typeface="Open Sans"/>
              </a:rPr>
              <a:t>(examples).</a:t>
            </a:r>
            <a:endParaRPr lang="en-GB" sz="1600" dirty="0">
              <a:solidFill>
                <a:schemeClr val="bg1"/>
              </a:solidFill>
              <a:effectLst/>
              <a:ea typeface="Arial" panose="020B0604020202020204" pitchFamily="34" charset="0"/>
            </a:endParaRPr>
          </a:p>
          <a:p>
            <a:pPr>
              <a:lnSpc>
                <a:spcPct val="115000"/>
              </a:lnSpc>
            </a:pPr>
            <a:r>
              <a:rPr lang="en-GB" sz="1600" dirty="0">
                <a:solidFill>
                  <a:schemeClr val="bg1"/>
                </a:solidFill>
                <a:effectLst/>
                <a:ea typeface="Open Sans"/>
                <a:cs typeface="Open Sans"/>
              </a:rPr>
              <a:t> </a:t>
            </a:r>
            <a:endParaRPr lang="en-GB" sz="1600" dirty="0">
              <a:solidFill>
                <a:schemeClr val="bg1"/>
              </a:solidFill>
              <a:effectLst/>
              <a:ea typeface="Arial" panose="020B0604020202020204" pitchFamily="34" charset="0"/>
            </a:endParaRPr>
          </a:p>
          <a:p>
            <a:pPr marL="342900" lvl="0" indent="-342900">
              <a:buFont typeface="Symbol" panose="05050102010706020507" pitchFamily="18" charset="2"/>
              <a:buChar char=""/>
            </a:pPr>
            <a:endParaRPr lang="en-GB"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GB" sz="1600" dirty="0">
              <a:solidFill>
                <a:schemeClr val="bg1"/>
              </a:solidFill>
            </a:endParaRPr>
          </a:p>
          <a:p>
            <a:endParaRPr lang="en-GB" sz="1600" dirty="0">
              <a:solidFill>
                <a:schemeClr val="bg1"/>
              </a:solidFill>
            </a:endParaRPr>
          </a:p>
        </p:txBody>
      </p:sp>
      <p:sp>
        <p:nvSpPr>
          <p:cNvPr id="5" name="TextBox 9">
            <a:extLst>
              <a:ext uri="{FF2B5EF4-FFF2-40B4-BE49-F238E27FC236}">
                <a16:creationId xmlns:a16="http://schemas.microsoft.com/office/drawing/2014/main" id="{0D30904C-35F9-47C4-B2DD-E7080C9C3132}"/>
              </a:ext>
            </a:extLst>
          </p:cNvPr>
          <p:cNvSpPr txBox="1"/>
          <p:nvPr/>
        </p:nvSpPr>
        <p:spPr>
          <a:xfrm>
            <a:off x="5948679" y="543988"/>
            <a:ext cx="5759826" cy="6370975"/>
          </a:xfrm>
          <a:prstGeom prst="rect">
            <a:avLst/>
          </a:prstGeom>
          <a:noFill/>
          <a:ln cap="flat">
            <a:noFill/>
          </a:ln>
        </p:spPr>
        <p:txBody>
          <a:bodyPr vert="horz" wrap="square" lIns="91440" tIns="45720" rIns="91440" bIns="45720" anchor="t" anchorCtr="0" compatLnSpc="1">
            <a:spAutoFit/>
          </a:bodyPr>
          <a:lstStyle/>
          <a:p>
            <a:endParaRPr lang="en-GB" sz="1600" baseline="0" dirty="0">
              <a:solidFill>
                <a:schemeClr val="bg1"/>
              </a:solidFill>
            </a:endParaRPr>
          </a:p>
          <a:p>
            <a:endParaRPr lang="en-GB" sz="1600" baseline="0" dirty="0">
              <a:solidFill>
                <a:schemeClr val="bg1"/>
              </a:solidFill>
            </a:endParaRPr>
          </a:p>
          <a:p>
            <a:r>
              <a:rPr lang="en-GB" sz="2000" b="1" u="sng" baseline="0" dirty="0">
                <a:solidFill>
                  <a:schemeClr val="bg1"/>
                </a:solidFill>
              </a:rPr>
              <a:t>COMMENTARY/NOTES</a:t>
            </a:r>
          </a:p>
          <a:p>
            <a:endParaRPr lang="en-GB" sz="2000" dirty="0">
              <a:solidFill>
                <a:schemeClr val="bg1"/>
              </a:solidFill>
            </a:endParaRPr>
          </a:p>
          <a:p>
            <a:r>
              <a:rPr lang="en-GB" sz="1600" dirty="0">
                <a:solidFill>
                  <a:schemeClr val="bg1"/>
                </a:solidFill>
              </a:rPr>
              <a:t>Two sections here; the first is giving an example of who you work with and the more relevant you can make this, the better.</a:t>
            </a:r>
          </a:p>
          <a:p>
            <a:endParaRPr lang="en-GB" sz="1600" dirty="0">
              <a:solidFill>
                <a:schemeClr val="bg1"/>
              </a:solidFill>
            </a:endParaRPr>
          </a:p>
          <a:p>
            <a:r>
              <a:rPr lang="en-GB" sz="1600" dirty="0">
                <a:solidFill>
                  <a:schemeClr val="bg1"/>
                </a:solidFill>
              </a:rPr>
              <a:t>Assuming you are targeting people who meet your ideal client profile you should be able to define them.</a:t>
            </a:r>
          </a:p>
          <a:p>
            <a:endParaRPr lang="en-GB" sz="1600" dirty="0">
              <a:solidFill>
                <a:schemeClr val="bg1"/>
              </a:solidFill>
            </a:endParaRPr>
          </a:p>
          <a:p>
            <a:r>
              <a:rPr lang="en-GB" sz="1600" dirty="0">
                <a:solidFill>
                  <a:schemeClr val="bg1"/>
                </a:solidFill>
              </a:rPr>
              <a:t>‘We work with manufacturing companies’ is quite a broad example. A more relevant example might be ‘we work with manufacturing businesses who provide products into the automotive sector’.</a:t>
            </a:r>
          </a:p>
          <a:p>
            <a:endParaRPr lang="en-GB" sz="1600" dirty="0">
              <a:solidFill>
                <a:schemeClr val="bg1"/>
              </a:solidFill>
            </a:endParaRPr>
          </a:p>
          <a:p>
            <a:r>
              <a:rPr lang="en-GB" sz="1600" dirty="0">
                <a:solidFill>
                  <a:schemeClr val="bg1"/>
                </a:solidFill>
              </a:rPr>
              <a:t>Remember, you can have multiple versions of this messaging for different markets.</a:t>
            </a:r>
          </a:p>
          <a:p>
            <a:endParaRPr lang="en-GB" sz="1600" dirty="0">
              <a:solidFill>
                <a:schemeClr val="bg1"/>
              </a:solidFill>
            </a:endParaRPr>
          </a:p>
          <a:p>
            <a:r>
              <a:rPr lang="en-GB" sz="1600" dirty="0">
                <a:solidFill>
                  <a:schemeClr val="bg1"/>
                </a:solidFill>
              </a:rPr>
              <a:t>The second part is focussed on highlighting the opportunities your services offer or the problems/challenges you helps solve.</a:t>
            </a:r>
          </a:p>
          <a:p>
            <a:endParaRPr lang="en-GB" sz="1600" dirty="0">
              <a:solidFill>
                <a:schemeClr val="bg1"/>
              </a:solidFill>
            </a:endParaRPr>
          </a:p>
          <a:p>
            <a:r>
              <a:rPr lang="en-GB" sz="1600" dirty="0">
                <a:solidFill>
                  <a:schemeClr val="bg1"/>
                </a:solidFill>
              </a:rPr>
              <a:t>Again, relevancy is key here and highlighting what you know they are dealing with shows expertise and knowledge. You can mix and match here.</a:t>
            </a:r>
          </a:p>
          <a:p>
            <a:endParaRPr lang="en-GB" sz="1600" dirty="0">
              <a:solidFill>
                <a:schemeClr val="bg1"/>
              </a:solidFill>
            </a:endParaRPr>
          </a:p>
          <a:p>
            <a:endParaRPr lang="en-GB" sz="1600" dirty="0">
              <a:solidFill>
                <a:schemeClr val="bg1"/>
              </a:solidFill>
            </a:endParaRPr>
          </a:p>
        </p:txBody>
      </p:sp>
      <p:cxnSp>
        <p:nvCxnSpPr>
          <p:cNvPr id="7" name="Straight Connector 6">
            <a:extLst>
              <a:ext uri="{FF2B5EF4-FFF2-40B4-BE49-F238E27FC236}">
                <a16:creationId xmlns:a16="http://schemas.microsoft.com/office/drawing/2014/main" id="{864713A7-98FB-4332-80F0-DEA7590F050B}"/>
              </a:ext>
            </a:extLst>
          </p:cNvPr>
          <p:cNvCxnSpPr/>
          <p:nvPr/>
        </p:nvCxnSpPr>
        <p:spPr>
          <a:xfrm>
            <a:off x="5722769" y="897924"/>
            <a:ext cx="0" cy="5082746"/>
          </a:xfrm>
          <a:prstGeom prst="line">
            <a:avLst/>
          </a:prstGeom>
          <a:ln w="50800">
            <a:solidFill>
              <a:schemeClr val="bg1"/>
            </a:solidFill>
          </a:ln>
        </p:spPr>
        <p:style>
          <a:lnRef idx="3">
            <a:schemeClr val="dk1"/>
          </a:lnRef>
          <a:fillRef idx="0">
            <a:schemeClr val="dk1"/>
          </a:fillRef>
          <a:effectRef idx="2">
            <a:schemeClr val="dk1"/>
          </a:effectRef>
          <a:fontRef idx="minor">
            <a:schemeClr val="tx1"/>
          </a:fontRef>
        </p:style>
      </p:cxnSp>
      <p:sp>
        <p:nvSpPr>
          <p:cNvPr id="8" name="TextBox 9">
            <a:extLst>
              <a:ext uri="{FF2B5EF4-FFF2-40B4-BE49-F238E27FC236}">
                <a16:creationId xmlns:a16="http://schemas.microsoft.com/office/drawing/2014/main" id="{44D5DCB6-B476-4A11-93B8-EFB0F1F4FF84}"/>
              </a:ext>
            </a:extLst>
          </p:cNvPr>
          <p:cNvSpPr txBox="1"/>
          <p:nvPr/>
        </p:nvSpPr>
        <p:spPr>
          <a:xfrm>
            <a:off x="324608" y="291503"/>
            <a:ext cx="8817157" cy="92333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5400" b="0" i="0" u="none" strike="noStrike" kern="1200" cap="none" spc="0" baseline="0" dirty="0">
                <a:solidFill>
                  <a:srgbClr val="FFFFFF"/>
                </a:solidFill>
                <a:uFillTx/>
                <a:latin typeface="Open Sans SemiBold" panose="020B0706030804020204" pitchFamily="34" charset="0"/>
                <a:ea typeface="Open Sans SemiBold" panose="020B0706030804020204" pitchFamily="34" charset="0"/>
                <a:cs typeface="Open Sans SemiBold" panose="020B0706030804020204" pitchFamily="34" charset="0"/>
              </a:rPr>
              <a:t>PITCH</a:t>
            </a:r>
          </a:p>
        </p:txBody>
      </p:sp>
    </p:spTree>
    <p:extLst>
      <p:ext uri="{BB962C8B-B14F-4D97-AF65-F5344CB8AC3E}">
        <p14:creationId xmlns:p14="http://schemas.microsoft.com/office/powerpoint/2010/main" val="744499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0224C-1325-4B61-9C39-6E36A54D5EA4}"/>
              </a:ext>
            </a:extLst>
          </p:cNvPr>
          <p:cNvSpPr txBox="1">
            <a:spLocks noGrp="1"/>
          </p:cNvSpPr>
          <p:nvPr>
            <p:ph type="title"/>
          </p:nvPr>
        </p:nvSpPr>
        <p:spPr/>
        <p:txBody>
          <a:bodyPr/>
          <a:lstStyle/>
          <a:p>
            <a:endParaRPr lang="en-GB" dirty="0"/>
          </a:p>
        </p:txBody>
      </p:sp>
      <p:pic>
        <p:nvPicPr>
          <p:cNvPr id="3" name="Content Placeholder 4">
            <a:extLst>
              <a:ext uri="{FF2B5EF4-FFF2-40B4-BE49-F238E27FC236}">
                <a16:creationId xmlns:a16="http://schemas.microsoft.com/office/drawing/2014/main" id="{8960ED4F-86D0-48FE-8825-05593D9DD46B}"/>
              </a:ext>
            </a:extLst>
          </p:cNvPr>
          <p:cNvPicPr>
            <a:picLocks noGrp="1" noChangeAspect="1"/>
          </p:cNvPicPr>
          <p:nvPr>
            <p:ph idx="1"/>
          </p:nvPr>
        </p:nvPicPr>
        <p:blipFill>
          <a:blip r:embed="rId2"/>
          <a:stretch>
            <a:fillRect/>
          </a:stretch>
        </p:blipFill>
        <p:spPr>
          <a:xfrm>
            <a:off x="1521" y="0"/>
            <a:ext cx="12190479" cy="6858000"/>
          </a:xfrm>
        </p:spPr>
      </p:pic>
      <p:sp>
        <p:nvSpPr>
          <p:cNvPr id="4" name="TextBox 5">
            <a:extLst>
              <a:ext uri="{FF2B5EF4-FFF2-40B4-BE49-F238E27FC236}">
                <a16:creationId xmlns:a16="http://schemas.microsoft.com/office/drawing/2014/main" id="{31811F1B-5CFC-4A38-9F21-93FE0EB9CB9C}"/>
              </a:ext>
            </a:extLst>
          </p:cNvPr>
          <p:cNvSpPr txBox="1"/>
          <p:nvPr/>
        </p:nvSpPr>
        <p:spPr>
          <a:xfrm>
            <a:off x="367723" y="293627"/>
            <a:ext cx="10769859" cy="92333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5400"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t>TRANSITION TO QUESTIONS</a:t>
            </a:r>
            <a:endParaRPr lang="en-GB" sz="5400" i="0" u="none" strike="noStrike" kern="1200" cap="none" spc="0" baseline="0" dirty="0">
              <a:solidFill>
                <a:srgbClr val="FFFFFF"/>
              </a:solidFill>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 name="Graphic 6">
            <a:extLst>
              <a:ext uri="{FF2B5EF4-FFF2-40B4-BE49-F238E27FC236}">
                <a16:creationId xmlns:a16="http://schemas.microsoft.com/office/drawing/2014/main" id="{7971FFD8-3092-49FD-A7AF-E0DA43419D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8169" y="1288462"/>
            <a:ext cx="3867153" cy="66678"/>
          </a:xfrm>
          <a:prstGeom prst="rect">
            <a:avLst/>
          </a:prstGeom>
          <a:noFill/>
          <a:ln cap="flat">
            <a:noFill/>
          </a:ln>
        </p:spPr>
      </p:pic>
      <p:sp>
        <p:nvSpPr>
          <p:cNvPr id="11" name="TextBox 9">
            <a:extLst>
              <a:ext uri="{FF2B5EF4-FFF2-40B4-BE49-F238E27FC236}">
                <a16:creationId xmlns:a16="http://schemas.microsoft.com/office/drawing/2014/main" id="{248B428E-EFCC-49DE-89E0-DB17E0903A8C}"/>
              </a:ext>
            </a:extLst>
          </p:cNvPr>
          <p:cNvSpPr txBox="1"/>
          <p:nvPr/>
        </p:nvSpPr>
        <p:spPr>
          <a:xfrm>
            <a:off x="375140" y="1559849"/>
            <a:ext cx="11848278" cy="2062103"/>
          </a:xfrm>
          <a:prstGeom prst="rect">
            <a:avLst/>
          </a:prstGeom>
          <a:noFill/>
          <a:ln cap="flat">
            <a:noFill/>
          </a:ln>
        </p:spPr>
        <p:txBody>
          <a:bodyPr vert="horz" wrap="square" lIns="91440" tIns="45720" rIns="91440" bIns="45720" anchor="t" anchorCtr="0" compatLnSpc="1">
            <a:spAutoFit/>
          </a:bodyPr>
          <a:lstStyle/>
          <a:p>
            <a:r>
              <a:rPr lang="en-GB" sz="1600" baseline="0" dirty="0">
                <a:solidFill>
                  <a:schemeClr val="bg1"/>
                </a:solidFill>
              </a:rPr>
              <a:t>Sales reps often make the mistake of thinking they have the right to ask questions about a prospect’s situation. But have you earnt that right? And do you have permission? </a:t>
            </a:r>
          </a:p>
          <a:p>
            <a:endParaRPr lang="en-GB" sz="1600" dirty="0">
              <a:solidFill>
                <a:schemeClr val="bg1"/>
              </a:solidFill>
            </a:endParaRPr>
          </a:p>
          <a:p>
            <a:r>
              <a:rPr lang="en-GB" sz="1600" baseline="0" dirty="0">
                <a:solidFill>
                  <a:schemeClr val="bg1"/>
                </a:solidFill>
              </a:rPr>
              <a:t>We believe that ‘permission based selling’ helps you earn a prospect’s trust and respect and build rapport. So, immediately following your </a:t>
            </a:r>
            <a:r>
              <a:rPr lang="en-GB" sz="1600" dirty="0">
                <a:solidFill>
                  <a:schemeClr val="bg1"/>
                </a:solidFill>
              </a:rPr>
              <a:t>p</a:t>
            </a:r>
            <a:r>
              <a:rPr lang="en-GB" sz="1600" baseline="0" dirty="0">
                <a:solidFill>
                  <a:schemeClr val="bg1"/>
                </a:solidFill>
              </a:rPr>
              <a:t>itch, try one of these.</a:t>
            </a:r>
          </a:p>
          <a:p>
            <a:pPr marL="285750" indent="-285750">
              <a:buFont typeface="Arial" panose="020B0604020202020204" pitchFamily="34" charset="0"/>
              <a:buChar char="•"/>
            </a:pPr>
            <a:endParaRPr lang="en-GB" sz="1600" baseline="0" dirty="0">
              <a:solidFill>
                <a:schemeClr val="bg1"/>
              </a:solidFill>
            </a:endParaRPr>
          </a:p>
          <a:p>
            <a:endParaRPr lang="en-GB" sz="1600" baseline="0" dirty="0">
              <a:solidFill>
                <a:schemeClr val="bg1"/>
              </a:solidFill>
            </a:endParaRPr>
          </a:p>
          <a:p>
            <a:endParaRPr lang="en-GB" sz="1600" baseline="0" dirty="0">
              <a:solidFill>
                <a:schemeClr val="bg1"/>
              </a:solidFill>
            </a:endParaRPr>
          </a:p>
        </p:txBody>
      </p:sp>
      <p:sp>
        <p:nvSpPr>
          <p:cNvPr id="7" name="TextBox 9">
            <a:extLst>
              <a:ext uri="{FF2B5EF4-FFF2-40B4-BE49-F238E27FC236}">
                <a16:creationId xmlns:a16="http://schemas.microsoft.com/office/drawing/2014/main" id="{2BAE882E-BA3F-4638-B07E-448B0FB62599}"/>
              </a:ext>
            </a:extLst>
          </p:cNvPr>
          <p:cNvSpPr txBox="1"/>
          <p:nvPr/>
        </p:nvSpPr>
        <p:spPr>
          <a:xfrm>
            <a:off x="368645" y="2440696"/>
            <a:ext cx="6076543" cy="5078313"/>
          </a:xfrm>
          <a:prstGeom prst="rect">
            <a:avLst/>
          </a:prstGeom>
          <a:noFill/>
          <a:ln cap="flat">
            <a:noFill/>
          </a:ln>
        </p:spPr>
        <p:txBody>
          <a:bodyPr vert="horz" wrap="square" lIns="91440" tIns="45720" rIns="91440" bIns="45720" anchor="t" anchorCtr="0" compatLnSpc="1">
            <a:spAutoFit/>
          </a:bodyPr>
          <a:lstStyle/>
          <a:p>
            <a:endParaRPr lang="en-GB" sz="1600" baseline="0" dirty="0">
              <a:solidFill>
                <a:schemeClr val="bg1"/>
              </a:solidFill>
            </a:endParaRPr>
          </a:p>
          <a:p>
            <a:endParaRPr lang="en-GB" sz="1600" baseline="0" dirty="0">
              <a:solidFill>
                <a:schemeClr val="bg1"/>
              </a:solidFill>
            </a:endParaRPr>
          </a:p>
          <a:p>
            <a:r>
              <a:rPr lang="en-GB" sz="2000" b="1" u="sng" baseline="0" dirty="0">
                <a:solidFill>
                  <a:schemeClr val="bg1"/>
                </a:solidFill>
              </a:rPr>
              <a:t>SCRIPT WORDING</a:t>
            </a:r>
          </a:p>
          <a:p>
            <a:endParaRPr lang="en-GB" sz="2000" dirty="0">
              <a:solidFill>
                <a:schemeClr val="bg1"/>
              </a:solidFill>
            </a:endParaRPr>
          </a:p>
          <a:p>
            <a:r>
              <a:rPr lang="en-GB" sz="1600" b="1" dirty="0">
                <a:solidFill>
                  <a:schemeClr val="bg1"/>
                </a:solidFill>
              </a:rPr>
              <a:t>Option 1</a:t>
            </a:r>
          </a:p>
          <a:p>
            <a:pPr>
              <a:lnSpc>
                <a:spcPct val="115000"/>
              </a:lnSpc>
            </a:pPr>
            <a:r>
              <a:rPr lang="en-GB" sz="1600" dirty="0">
                <a:solidFill>
                  <a:schemeClr val="bg1"/>
                </a:solidFill>
                <a:effectLst/>
                <a:ea typeface="Open Sans"/>
                <a:cs typeface="Open Sans"/>
              </a:rPr>
              <a:t>Now, I don’t know enough about your situation to know if something like this would make sense for you, so would it be okay if I asked you </a:t>
            </a:r>
            <a:br>
              <a:rPr lang="en-GB" sz="1600" dirty="0">
                <a:solidFill>
                  <a:schemeClr val="bg1"/>
                </a:solidFill>
                <a:effectLst/>
                <a:ea typeface="Open Sans"/>
                <a:cs typeface="Open Sans"/>
              </a:rPr>
            </a:br>
            <a:r>
              <a:rPr lang="en-GB" sz="1600" dirty="0">
                <a:solidFill>
                  <a:schemeClr val="bg1"/>
                </a:solidFill>
                <a:effectLst/>
                <a:ea typeface="Open Sans"/>
                <a:cs typeface="Open Sans"/>
              </a:rPr>
              <a:t>a couple of quick questions?</a:t>
            </a:r>
            <a:endParaRPr lang="en-GB" sz="1600" dirty="0">
              <a:solidFill>
                <a:schemeClr val="bg1"/>
              </a:solidFill>
              <a:effectLst/>
              <a:ea typeface="Arial" panose="020B0604020202020204" pitchFamily="34" charset="0"/>
            </a:endParaRPr>
          </a:p>
          <a:p>
            <a:pPr>
              <a:lnSpc>
                <a:spcPct val="115000"/>
              </a:lnSpc>
            </a:pPr>
            <a:r>
              <a:rPr lang="en-GB" sz="1600" dirty="0">
                <a:solidFill>
                  <a:schemeClr val="bg1"/>
                </a:solidFill>
                <a:effectLst/>
                <a:ea typeface="Open Sans"/>
                <a:cs typeface="Open Sans"/>
              </a:rPr>
              <a:t> </a:t>
            </a:r>
            <a:endParaRPr lang="en-GB" sz="1600" dirty="0">
              <a:solidFill>
                <a:schemeClr val="bg1"/>
              </a:solidFill>
              <a:effectLst/>
              <a:ea typeface="Arial" panose="020B0604020202020204" pitchFamily="34" charset="0"/>
            </a:endParaRPr>
          </a:p>
          <a:p>
            <a:pPr>
              <a:lnSpc>
                <a:spcPct val="115000"/>
              </a:lnSpc>
            </a:pPr>
            <a:r>
              <a:rPr lang="en-GB" sz="1600" b="1" dirty="0">
                <a:solidFill>
                  <a:schemeClr val="bg1"/>
                </a:solidFill>
                <a:effectLst/>
                <a:ea typeface="Open Sans"/>
                <a:cs typeface="Open Sans"/>
              </a:rPr>
              <a:t>Option 2</a:t>
            </a:r>
          </a:p>
          <a:p>
            <a:pPr>
              <a:lnSpc>
                <a:spcPct val="115000"/>
              </a:lnSpc>
            </a:pPr>
            <a:r>
              <a:rPr lang="en-GB" sz="1600" dirty="0">
                <a:solidFill>
                  <a:schemeClr val="bg1"/>
                </a:solidFill>
                <a:effectLst/>
                <a:ea typeface="Open Sans"/>
                <a:cs typeface="Open Sans"/>
              </a:rPr>
              <a:t>Now, I’m sure you’ll tell me that you’ve got most of this covered already, but I just wondered if I could ask you three questions which will help establish whether we can help or not and if we can’t, I’ll </a:t>
            </a:r>
            <a:br>
              <a:rPr lang="en-GB" sz="1600" dirty="0">
                <a:solidFill>
                  <a:schemeClr val="bg1"/>
                </a:solidFill>
                <a:effectLst/>
                <a:ea typeface="Open Sans"/>
                <a:cs typeface="Open Sans"/>
              </a:rPr>
            </a:br>
            <a:r>
              <a:rPr lang="en-GB" sz="1600" dirty="0">
                <a:solidFill>
                  <a:schemeClr val="bg1"/>
                </a:solidFill>
                <a:effectLst/>
                <a:ea typeface="Open Sans"/>
                <a:cs typeface="Open Sans"/>
              </a:rPr>
              <a:t>leave you alone – does that sound fair?</a:t>
            </a:r>
            <a:endParaRPr lang="en-GB" sz="1600" dirty="0">
              <a:solidFill>
                <a:schemeClr val="bg1"/>
              </a:solidFill>
              <a:effectLst/>
              <a:ea typeface="Arial" panose="020B0604020202020204" pitchFamily="34" charset="0"/>
            </a:endParaRPr>
          </a:p>
          <a:p>
            <a:pPr>
              <a:lnSpc>
                <a:spcPct val="115000"/>
              </a:lnSpc>
            </a:pPr>
            <a:r>
              <a:rPr lang="en-GB" sz="1600" dirty="0">
                <a:solidFill>
                  <a:schemeClr val="bg1"/>
                </a:solidFill>
                <a:effectLst/>
                <a:ea typeface="Open Sans"/>
                <a:cs typeface="Open Sans"/>
              </a:rPr>
              <a:t> </a:t>
            </a:r>
            <a:endParaRPr lang="en-GB" sz="1600" dirty="0">
              <a:solidFill>
                <a:schemeClr val="bg1"/>
              </a:solidFill>
              <a:effectLst/>
              <a:ea typeface="Arial" panose="020B0604020202020204" pitchFamily="34" charset="0"/>
            </a:endParaRPr>
          </a:p>
          <a:p>
            <a:pPr marL="342900" lvl="0" indent="-342900">
              <a:buFont typeface="Symbol" panose="05050102010706020507" pitchFamily="18" charset="2"/>
              <a:buChar char=""/>
            </a:pPr>
            <a:endParaRPr lang="en-GB"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GB" sz="1600" dirty="0">
              <a:solidFill>
                <a:schemeClr val="bg1"/>
              </a:solidFill>
            </a:endParaRPr>
          </a:p>
          <a:p>
            <a:endParaRPr lang="en-GB" sz="1600" dirty="0">
              <a:solidFill>
                <a:schemeClr val="bg1"/>
              </a:solidFill>
            </a:endParaRPr>
          </a:p>
        </p:txBody>
      </p:sp>
      <p:cxnSp>
        <p:nvCxnSpPr>
          <p:cNvPr id="8" name="Straight Connector 7">
            <a:extLst>
              <a:ext uri="{FF2B5EF4-FFF2-40B4-BE49-F238E27FC236}">
                <a16:creationId xmlns:a16="http://schemas.microsoft.com/office/drawing/2014/main" id="{D1E57E2A-5929-4C15-ADA1-817099FB605B}"/>
              </a:ext>
            </a:extLst>
          </p:cNvPr>
          <p:cNvCxnSpPr>
            <a:cxnSpLocks/>
          </p:cNvCxnSpPr>
          <p:nvPr/>
        </p:nvCxnSpPr>
        <p:spPr>
          <a:xfrm>
            <a:off x="6251651" y="3621952"/>
            <a:ext cx="0" cy="2921723"/>
          </a:xfrm>
          <a:prstGeom prst="line">
            <a:avLst/>
          </a:prstGeom>
          <a:ln w="50800">
            <a:solidFill>
              <a:schemeClr val="bg1"/>
            </a:solidFill>
          </a:ln>
        </p:spPr>
        <p:style>
          <a:lnRef idx="3">
            <a:schemeClr val="dk1"/>
          </a:lnRef>
          <a:fillRef idx="0">
            <a:schemeClr val="dk1"/>
          </a:fillRef>
          <a:effectRef idx="2">
            <a:schemeClr val="dk1"/>
          </a:effectRef>
          <a:fontRef idx="minor">
            <a:schemeClr val="tx1"/>
          </a:fontRef>
        </p:style>
      </p:cxnSp>
      <p:sp>
        <p:nvSpPr>
          <p:cNvPr id="10" name="TextBox 9">
            <a:extLst>
              <a:ext uri="{FF2B5EF4-FFF2-40B4-BE49-F238E27FC236}">
                <a16:creationId xmlns:a16="http://schemas.microsoft.com/office/drawing/2014/main" id="{B7F67072-999C-4A3C-AB36-60C8D5CA1918}"/>
              </a:ext>
            </a:extLst>
          </p:cNvPr>
          <p:cNvSpPr txBox="1"/>
          <p:nvPr/>
        </p:nvSpPr>
        <p:spPr>
          <a:xfrm>
            <a:off x="6251651" y="2477856"/>
            <a:ext cx="5930285" cy="4893647"/>
          </a:xfrm>
          <a:prstGeom prst="rect">
            <a:avLst/>
          </a:prstGeom>
          <a:noFill/>
          <a:ln cap="flat">
            <a:noFill/>
          </a:ln>
        </p:spPr>
        <p:txBody>
          <a:bodyPr vert="horz" wrap="square" lIns="91440" tIns="45720" rIns="91440" bIns="45720" anchor="t" anchorCtr="0" compatLnSpc="1">
            <a:spAutoFit/>
          </a:bodyPr>
          <a:lstStyle/>
          <a:p>
            <a:endParaRPr lang="en-GB" sz="1600" baseline="0" dirty="0">
              <a:solidFill>
                <a:schemeClr val="bg1"/>
              </a:solidFill>
            </a:endParaRPr>
          </a:p>
          <a:p>
            <a:endParaRPr lang="en-GB" sz="1600" baseline="0" dirty="0">
              <a:solidFill>
                <a:schemeClr val="bg1"/>
              </a:solidFill>
            </a:endParaRPr>
          </a:p>
          <a:p>
            <a:r>
              <a:rPr lang="en-GB" sz="2000" b="1" u="sng" baseline="0" dirty="0">
                <a:solidFill>
                  <a:schemeClr val="bg1"/>
                </a:solidFill>
              </a:rPr>
              <a:t>COMMENTARY/NOTES</a:t>
            </a:r>
          </a:p>
          <a:p>
            <a:endParaRPr lang="en-GB" sz="2000" dirty="0">
              <a:solidFill>
                <a:schemeClr val="bg1"/>
              </a:solidFill>
            </a:endParaRPr>
          </a:p>
          <a:p>
            <a:r>
              <a:rPr lang="en-GB" sz="1600" dirty="0">
                <a:solidFill>
                  <a:schemeClr val="bg1"/>
                </a:solidFill>
              </a:rPr>
              <a:t>There are some great benefits to doing this:</a:t>
            </a:r>
          </a:p>
          <a:p>
            <a:endParaRPr lang="en-GB" sz="1600" dirty="0">
              <a:solidFill>
                <a:schemeClr val="bg1"/>
              </a:solidFill>
            </a:endParaRPr>
          </a:p>
          <a:p>
            <a:pPr marL="342900" indent="-342900">
              <a:buAutoNum type="arabicPeriod"/>
            </a:pPr>
            <a:r>
              <a:rPr lang="en-GB" sz="1600" dirty="0">
                <a:solidFill>
                  <a:schemeClr val="bg1"/>
                </a:solidFill>
              </a:rPr>
              <a:t>You invite your prospect back into the conversation, making it two-way again</a:t>
            </a:r>
          </a:p>
          <a:p>
            <a:pPr marL="342900" indent="-342900">
              <a:buAutoNum type="arabicPeriod"/>
            </a:pPr>
            <a:r>
              <a:rPr lang="en-GB" sz="1600" dirty="0">
                <a:solidFill>
                  <a:schemeClr val="bg1"/>
                </a:solidFill>
              </a:rPr>
              <a:t>Your prospect can give you permission to continue to conversation and ask questions. Great for trust and rapport but also a good confidence boost: you've told them what you do and they want to talk!</a:t>
            </a:r>
          </a:p>
          <a:p>
            <a:pPr marL="342900" indent="-342900">
              <a:buAutoNum type="arabicPeriod"/>
            </a:pPr>
            <a:r>
              <a:rPr lang="en-GB" sz="1600" dirty="0">
                <a:solidFill>
                  <a:schemeClr val="bg1"/>
                </a:solidFill>
              </a:rPr>
              <a:t>If the are not interested or have an objection/question, prospects will raise it here. If it’s a no, you save your time. If it’s an objection you are able to deal with this upfront and now you’re talking about what’s important to them – what a win!</a:t>
            </a:r>
          </a:p>
          <a:p>
            <a:endParaRPr lang="en-GB" sz="1600" dirty="0">
              <a:solidFill>
                <a:schemeClr val="bg1"/>
              </a:solidFill>
            </a:endParaRPr>
          </a:p>
          <a:p>
            <a:endParaRPr lang="en-GB" sz="1600" dirty="0">
              <a:solidFill>
                <a:schemeClr val="bg1"/>
              </a:solidFill>
            </a:endParaRPr>
          </a:p>
          <a:p>
            <a:endParaRPr lang="en-GB" sz="1600" dirty="0">
              <a:solidFill>
                <a:schemeClr val="bg1"/>
              </a:solidFill>
            </a:endParaRPr>
          </a:p>
        </p:txBody>
      </p:sp>
    </p:spTree>
    <p:extLst>
      <p:ext uri="{BB962C8B-B14F-4D97-AF65-F5344CB8AC3E}">
        <p14:creationId xmlns:p14="http://schemas.microsoft.com/office/powerpoint/2010/main" val="2542117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737D-7D8E-4230-B42D-D738CF457A7C}"/>
              </a:ext>
            </a:extLst>
          </p:cNvPr>
          <p:cNvSpPr txBox="1">
            <a:spLocks noGrp="1"/>
          </p:cNvSpPr>
          <p:nvPr>
            <p:ph type="title"/>
          </p:nvPr>
        </p:nvSpPr>
        <p:spPr/>
        <p:txBody>
          <a:bodyPr/>
          <a:lstStyle/>
          <a:p>
            <a:pPr lvl="0"/>
            <a:r>
              <a:rPr lang="en-GB" dirty="0"/>
              <a:t>                </a:t>
            </a:r>
          </a:p>
        </p:txBody>
      </p:sp>
      <p:pic>
        <p:nvPicPr>
          <p:cNvPr id="3" name="Content Placeholder 8">
            <a:extLst>
              <a:ext uri="{FF2B5EF4-FFF2-40B4-BE49-F238E27FC236}">
                <a16:creationId xmlns:a16="http://schemas.microsoft.com/office/drawing/2014/main" id="{32CA6D78-D073-4EF9-B31A-CFB3A77283C7}"/>
              </a:ext>
            </a:extLst>
          </p:cNvPr>
          <p:cNvPicPr>
            <a:picLocks noGrp="1" noChangeAspect="1"/>
          </p:cNvPicPr>
          <p:nvPr>
            <p:ph idx="1"/>
          </p:nvPr>
        </p:nvPicPr>
        <p:blipFill>
          <a:blip r:embed="rId3"/>
          <a:stretch>
            <a:fillRect/>
          </a:stretch>
        </p:blipFill>
        <p:spPr>
          <a:xfrm>
            <a:off x="0" y="0"/>
            <a:ext cx="12193524" cy="6858000"/>
          </a:xfrm>
        </p:spPr>
      </p:pic>
      <p:sp>
        <p:nvSpPr>
          <p:cNvPr id="8" name="TextBox 9">
            <a:extLst>
              <a:ext uri="{FF2B5EF4-FFF2-40B4-BE49-F238E27FC236}">
                <a16:creationId xmlns:a16="http://schemas.microsoft.com/office/drawing/2014/main" id="{44D5DCB6-B476-4A11-93B8-EFB0F1F4FF84}"/>
              </a:ext>
            </a:extLst>
          </p:cNvPr>
          <p:cNvSpPr txBox="1"/>
          <p:nvPr/>
        </p:nvSpPr>
        <p:spPr>
          <a:xfrm>
            <a:off x="353435" y="302829"/>
            <a:ext cx="8817157" cy="92333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5400" b="0" i="0" u="none" strike="noStrike" kern="1200" cap="none" spc="0" baseline="0" dirty="0">
                <a:solidFill>
                  <a:srgbClr val="FFFFFF"/>
                </a:solidFill>
                <a:uFillTx/>
                <a:latin typeface="Open Sans SemiBold" panose="020B0706030804020204" pitchFamily="34" charset="0"/>
                <a:ea typeface="Open Sans SemiBold" panose="020B0706030804020204" pitchFamily="34" charset="0"/>
                <a:cs typeface="Open Sans SemiBold" panose="020B0706030804020204" pitchFamily="34" charset="0"/>
              </a:rPr>
              <a:t>CLOSE</a:t>
            </a:r>
          </a:p>
        </p:txBody>
      </p:sp>
      <p:sp>
        <p:nvSpPr>
          <p:cNvPr id="9" name="TextBox 9">
            <a:extLst>
              <a:ext uri="{FF2B5EF4-FFF2-40B4-BE49-F238E27FC236}">
                <a16:creationId xmlns:a16="http://schemas.microsoft.com/office/drawing/2014/main" id="{185A8DEE-45BD-41D7-9AA9-B296F90CBCFC}"/>
              </a:ext>
            </a:extLst>
          </p:cNvPr>
          <p:cNvSpPr txBox="1"/>
          <p:nvPr/>
        </p:nvSpPr>
        <p:spPr>
          <a:xfrm>
            <a:off x="376444" y="1465875"/>
            <a:ext cx="11815556" cy="5755422"/>
          </a:xfrm>
          <a:prstGeom prst="rect">
            <a:avLst/>
          </a:prstGeom>
          <a:noFill/>
          <a:ln cap="flat">
            <a:noFill/>
          </a:ln>
        </p:spPr>
        <p:txBody>
          <a:bodyPr vert="horz" wrap="square" lIns="91440" tIns="45720" rIns="91440" bIns="45720" anchor="t" anchorCtr="0" compatLnSpc="1">
            <a:spAutoFit/>
          </a:bodyPr>
          <a:lstStyle/>
          <a:p>
            <a:r>
              <a:rPr lang="en-GB" sz="1600" baseline="0" dirty="0">
                <a:solidFill>
                  <a:schemeClr val="bg1"/>
                </a:solidFill>
              </a:rPr>
              <a:t>Now you know more about your prospect’s situation, you should have a good feel for a few things:</a:t>
            </a:r>
          </a:p>
          <a:p>
            <a:pPr algn="r"/>
            <a:endParaRPr lang="en-GB" sz="1600" dirty="0">
              <a:solidFill>
                <a:schemeClr val="bg1"/>
              </a:solidFill>
            </a:endParaRPr>
          </a:p>
          <a:p>
            <a:r>
              <a:rPr lang="en-GB" sz="1600" dirty="0">
                <a:solidFill>
                  <a:schemeClr val="bg1"/>
                </a:solidFill>
              </a:rPr>
              <a:t>1. Are they engaging?        2.  Is there a good fit?          3. Can you help?         4. Is their problem important enough that they will want it fixed?</a:t>
            </a:r>
          </a:p>
          <a:p>
            <a:pPr marL="342900" indent="-342900">
              <a:buAutoNum type="arabicPeriod"/>
            </a:pPr>
            <a:endParaRPr lang="en-GB" sz="1600" dirty="0">
              <a:solidFill>
                <a:schemeClr val="bg1"/>
              </a:solidFill>
            </a:endParaRPr>
          </a:p>
          <a:p>
            <a:r>
              <a:rPr lang="en-GB" sz="1600" dirty="0">
                <a:solidFill>
                  <a:schemeClr val="bg1"/>
                </a:solidFill>
              </a:rPr>
              <a:t>Assuming you feel positive enough that the answers are mostly yes, you should now ask for the meeting/demo. If you’re not sure, you can trial close or temperature check as follows:</a:t>
            </a:r>
          </a:p>
          <a:p>
            <a:endParaRPr lang="en-GB" sz="1600" dirty="0">
              <a:solidFill>
                <a:schemeClr val="bg1"/>
              </a:solidFill>
            </a:endParaRPr>
          </a:p>
          <a:p>
            <a:r>
              <a:rPr lang="en-GB" sz="1600" b="1" dirty="0">
                <a:solidFill>
                  <a:schemeClr val="bg1"/>
                </a:solidFill>
              </a:rPr>
              <a:t>TRIAL CLOSE / TEMP CHECK</a:t>
            </a:r>
          </a:p>
          <a:p>
            <a:endParaRPr lang="en-GB" sz="1600" dirty="0">
              <a:solidFill>
                <a:schemeClr val="bg1"/>
              </a:solidFill>
            </a:endParaRPr>
          </a:p>
          <a:p>
            <a:r>
              <a:rPr lang="en-GB" sz="1600" dirty="0">
                <a:solidFill>
                  <a:schemeClr val="bg1"/>
                </a:solidFill>
              </a:rPr>
              <a:t>‘So, </a:t>
            </a:r>
            <a:r>
              <a:rPr lang="en-GB" sz="1600" dirty="0">
                <a:solidFill>
                  <a:schemeClr val="bg1"/>
                </a:solidFill>
                <a:highlight>
                  <a:srgbClr val="000000"/>
                </a:highlight>
              </a:rPr>
              <a:t>NAME</a:t>
            </a:r>
            <a:r>
              <a:rPr lang="en-GB" sz="1600" dirty="0">
                <a:solidFill>
                  <a:schemeClr val="bg1"/>
                </a:solidFill>
              </a:rPr>
              <a:t>, it sounds like you are focussed on (</a:t>
            </a:r>
            <a:r>
              <a:rPr lang="en-GB" sz="1600" dirty="0">
                <a:solidFill>
                  <a:schemeClr val="bg1"/>
                </a:solidFill>
                <a:highlight>
                  <a:srgbClr val="000000"/>
                </a:highlight>
              </a:rPr>
              <a:t>REPEAT SOME OF THE LEARNINGS YOU HAVE FROM THEIR ANSWERS</a:t>
            </a:r>
            <a:r>
              <a:rPr lang="en-GB" sz="1600" dirty="0">
                <a:solidFill>
                  <a:schemeClr val="bg1"/>
                </a:solidFill>
              </a:rPr>
              <a:t>). If I could show you a way to solve this/ help with this/ achieve X Y Z, is that something you’d be open to having a conversation about?’</a:t>
            </a:r>
          </a:p>
          <a:p>
            <a:endParaRPr lang="en-GB" sz="1600" dirty="0">
              <a:solidFill>
                <a:schemeClr val="bg1"/>
              </a:solidFill>
            </a:endParaRPr>
          </a:p>
          <a:p>
            <a:r>
              <a:rPr lang="en-GB" sz="1600" dirty="0">
                <a:solidFill>
                  <a:schemeClr val="bg1"/>
                </a:solidFill>
              </a:rPr>
              <a:t>If you’re ready to close, then go ahead and say:</a:t>
            </a:r>
          </a:p>
          <a:p>
            <a:endParaRPr lang="en-GB" sz="1600" dirty="0">
              <a:solidFill>
                <a:schemeClr val="bg1"/>
              </a:solidFill>
            </a:endParaRPr>
          </a:p>
          <a:p>
            <a:r>
              <a:rPr lang="en-GB" sz="1600" dirty="0">
                <a:solidFill>
                  <a:schemeClr val="bg1"/>
                </a:solidFill>
              </a:rPr>
              <a:t>‘NAME, I genuinely think we can help you with X, Y &amp;/or Z. I’m going to suggest that we book a time to…… go into more detail on this / give you a quick demo of our platform / discuss this with one of our senior team.</a:t>
            </a:r>
          </a:p>
          <a:p>
            <a:endParaRPr lang="en-GB" sz="1600" dirty="0">
              <a:solidFill>
                <a:schemeClr val="bg1"/>
              </a:solidFill>
            </a:endParaRPr>
          </a:p>
          <a:p>
            <a:r>
              <a:rPr lang="en-GB" sz="1600" dirty="0">
                <a:solidFill>
                  <a:schemeClr val="bg1"/>
                </a:solidFill>
              </a:rPr>
              <a:t>Can I suggest we book, maybe, 30 minutes for next Wednesday or Thursday? Are mornings or afternoons usually better for you?’ </a:t>
            </a:r>
          </a:p>
          <a:p>
            <a:endParaRPr lang="en-GB" sz="1600" dirty="0">
              <a:solidFill>
                <a:schemeClr val="bg1"/>
              </a:solidFill>
            </a:endParaRPr>
          </a:p>
          <a:p>
            <a:endParaRPr lang="en-GB" sz="1600" dirty="0">
              <a:solidFill>
                <a:schemeClr val="bg1"/>
              </a:solidFill>
            </a:endParaRPr>
          </a:p>
          <a:p>
            <a:endParaRPr lang="en-GB" sz="1600" dirty="0">
              <a:solidFill>
                <a:schemeClr val="bg1"/>
              </a:solidFill>
            </a:endParaRPr>
          </a:p>
          <a:p>
            <a:endParaRPr lang="en-GB" sz="1600" dirty="0">
              <a:solidFill>
                <a:schemeClr val="bg1"/>
              </a:solidFill>
            </a:endParaRPr>
          </a:p>
          <a:p>
            <a:endParaRPr lang="en-GB" sz="1600" dirty="0">
              <a:solidFill>
                <a:schemeClr val="bg1"/>
              </a:solidFill>
            </a:endParaRPr>
          </a:p>
        </p:txBody>
      </p:sp>
    </p:spTree>
    <p:extLst>
      <p:ext uri="{BB962C8B-B14F-4D97-AF65-F5344CB8AC3E}">
        <p14:creationId xmlns:p14="http://schemas.microsoft.com/office/powerpoint/2010/main" val="4022198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0224C-1325-4B61-9C39-6E36A54D5EA4}"/>
              </a:ext>
            </a:extLst>
          </p:cNvPr>
          <p:cNvSpPr txBox="1">
            <a:spLocks noGrp="1"/>
          </p:cNvSpPr>
          <p:nvPr>
            <p:ph type="title"/>
          </p:nvPr>
        </p:nvSpPr>
        <p:spPr/>
        <p:txBody>
          <a:bodyPr/>
          <a:lstStyle/>
          <a:p>
            <a:endParaRPr lang="en-GB" dirty="0"/>
          </a:p>
        </p:txBody>
      </p:sp>
      <p:pic>
        <p:nvPicPr>
          <p:cNvPr id="3" name="Content Placeholder 4">
            <a:extLst>
              <a:ext uri="{FF2B5EF4-FFF2-40B4-BE49-F238E27FC236}">
                <a16:creationId xmlns:a16="http://schemas.microsoft.com/office/drawing/2014/main" id="{8960ED4F-86D0-48FE-8825-05593D9DD46B}"/>
              </a:ext>
            </a:extLst>
          </p:cNvPr>
          <p:cNvPicPr>
            <a:picLocks noGrp="1" noChangeAspect="1"/>
          </p:cNvPicPr>
          <p:nvPr>
            <p:ph idx="1"/>
          </p:nvPr>
        </p:nvPicPr>
        <p:blipFill>
          <a:blip r:embed="rId2"/>
          <a:stretch>
            <a:fillRect/>
          </a:stretch>
        </p:blipFill>
        <p:spPr>
          <a:xfrm>
            <a:off x="1521" y="0"/>
            <a:ext cx="12190479" cy="6858000"/>
          </a:xfrm>
        </p:spPr>
      </p:pic>
      <p:sp>
        <p:nvSpPr>
          <p:cNvPr id="4" name="TextBox 5">
            <a:extLst>
              <a:ext uri="{FF2B5EF4-FFF2-40B4-BE49-F238E27FC236}">
                <a16:creationId xmlns:a16="http://schemas.microsoft.com/office/drawing/2014/main" id="{31811F1B-5CFC-4A38-9F21-93FE0EB9CB9C}"/>
              </a:ext>
            </a:extLst>
          </p:cNvPr>
          <p:cNvSpPr txBox="1"/>
          <p:nvPr/>
        </p:nvSpPr>
        <p:spPr>
          <a:xfrm>
            <a:off x="374393" y="293689"/>
            <a:ext cx="9361780" cy="92333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5400"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t>WRAP UP &amp; WHAT NEXT?</a:t>
            </a:r>
            <a:endParaRPr lang="en-GB" sz="5400" i="0" u="none" strike="noStrike" kern="1200" cap="none" spc="0" baseline="0" dirty="0">
              <a:solidFill>
                <a:srgbClr val="FFFFFF"/>
              </a:solidFill>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 name="Graphic 6">
            <a:extLst>
              <a:ext uri="{FF2B5EF4-FFF2-40B4-BE49-F238E27FC236}">
                <a16:creationId xmlns:a16="http://schemas.microsoft.com/office/drawing/2014/main" id="{7971FFD8-3092-49FD-A7AF-E0DA43419D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8169" y="1288462"/>
            <a:ext cx="3867153" cy="66678"/>
          </a:xfrm>
          <a:prstGeom prst="rect">
            <a:avLst/>
          </a:prstGeom>
          <a:noFill/>
          <a:ln cap="flat">
            <a:noFill/>
          </a:ln>
        </p:spPr>
      </p:pic>
      <p:sp>
        <p:nvSpPr>
          <p:cNvPr id="11" name="TextBox 9">
            <a:extLst>
              <a:ext uri="{FF2B5EF4-FFF2-40B4-BE49-F238E27FC236}">
                <a16:creationId xmlns:a16="http://schemas.microsoft.com/office/drawing/2014/main" id="{248B428E-EFCC-49DE-89E0-DB17E0903A8C}"/>
              </a:ext>
            </a:extLst>
          </p:cNvPr>
          <p:cNvSpPr txBox="1"/>
          <p:nvPr/>
        </p:nvSpPr>
        <p:spPr>
          <a:xfrm>
            <a:off x="371887" y="1431759"/>
            <a:ext cx="11848278" cy="6247864"/>
          </a:xfrm>
          <a:prstGeom prst="rect">
            <a:avLst/>
          </a:prstGeom>
          <a:noFill/>
          <a:ln cap="flat">
            <a:noFill/>
          </a:ln>
        </p:spPr>
        <p:txBody>
          <a:bodyPr vert="horz" wrap="square" lIns="91440" tIns="45720" rIns="91440" bIns="45720" anchor="t" anchorCtr="0" compatLnSpc="1">
            <a:spAutoFit/>
          </a:bodyPr>
          <a:lstStyle/>
          <a:p>
            <a:r>
              <a:rPr lang="en-GB" sz="1600" baseline="0" dirty="0">
                <a:solidFill>
                  <a:schemeClr val="bg1"/>
                </a:solidFill>
              </a:rPr>
              <a:t>So, you’ve agreed a time to meet/demo and you need to end the call. What do you say and what do you do next?</a:t>
            </a:r>
          </a:p>
          <a:p>
            <a:endParaRPr lang="en-GB" sz="1600" dirty="0">
              <a:solidFill>
                <a:schemeClr val="bg1"/>
              </a:solidFill>
            </a:endParaRPr>
          </a:p>
          <a:p>
            <a:r>
              <a:rPr lang="en-GB" sz="1600" dirty="0">
                <a:solidFill>
                  <a:schemeClr val="bg1"/>
                </a:solidFill>
              </a:rPr>
              <a:t>What you mustn’t forget is that your conversation, however important or significant for you, is a very small part of your prospect’s week. They will forget it and they will move onto other things and from the moment you put down that phone, you are being pushed down their priority list. So, always summarise as you wrap up the conversation:</a:t>
            </a:r>
          </a:p>
          <a:p>
            <a:endParaRPr lang="en-GB" sz="1600" baseline="0" dirty="0">
              <a:solidFill>
                <a:schemeClr val="bg1"/>
              </a:solidFill>
            </a:endParaRPr>
          </a:p>
          <a:p>
            <a:r>
              <a:rPr lang="en-GB" sz="1600" b="1" dirty="0">
                <a:solidFill>
                  <a:schemeClr val="bg1"/>
                </a:solidFill>
              </a:rPr>
              <a:t>WRAP UP</a:t>
            </a:r>
          </a:p>
          <a:p>
            <a:endParaRPr lang="en-GB" sz="1600" b="1" baseline="0" dirty="0">
              <a:solidFill>
                <a:schemeClr val="bg1"/>
              </a:solidFill>
            </a:endParaRPr>
          </a:p>
          <a:p>
            <a:r>
              <a:rPr lang="en-GB" sz="1600" dirty="0">
                <a:solidFill>
                  <a:schemeClr val="bg1"/>
                </a:solidFill>
              </a:rPr>
              <a:t>‘Right, that's great </a:t>
            </a:r>
            <a:r>
              <a:rPr lang="en-GB" sz="1600" dirty="0">
                <a:solidFill>
                  <a:schemeClr val="bg1"/>
                </a:solidFill>
                <a:highlight>
                  <a:srgbClr val="000000"/>
                </a:highlight>
              </a:rPr>
              <a:t>NAME</a:t>
            </a:r>
            <a:r>
              <a:rPr lang="en-GB" sz="1600" dirty="0">
                <a:solidFill>
                  <a:schemeClr val="bg1"/>
                </a:solidFill>
              </a:rPr>
              <a:t>. So just to summarise, we’re going to speak again at 2pm on Friday 5</a:t>
            </a:r>
            <a:r>
              <a:rPr lang="en-GB" sz="1600" baseline="30000" dirty="0">
                <a:solidFill>
                  <a:schemeClr val="bg1"/>
                </a:solidFill>
              </a:rPr>
              <a:t>th</a:t>
            </a:r>
            <a:r>
              <a:rPr lang="en-GB" sz="1600" dirty="0">
                <a:solidFill>
                  <a:schemeClr val="bg1"/>
                </a:solidFill>
              </a:rPr>
              <a:t> April and together we’ll go over some ways we can help you to generate more pipeline and accelerate your sales. Myself and Harry will be in the conversation from our side. Is there anyone else you’d like me to invite form yours?’ (Yes – Who? / No)</a:t>
            </a:r>
          </a:p>
          <a:p>
            <a:endParaRPr lang="en-GB" sz="1600" dirty="0">
              <a:solidFill>
                <a:schemeClr val="bg1"/>
              </a:solidFill>
            </a:endParaRPr>
          </a:p>
          <a:p>
            <a:r>
              <a:rPr lang="en-GB" sz="1600" dirty="0">
                <a:solidFill>
                  <a:schemeClr val="bg1"/>
                </a:solidFill>
              </a:rPr>
              <a:t>‘No problem. So I’ll send you a confirmation email and a calendar invite now. Is there anything else you need from me between now and then?’ (Yes / No). That’s great. Then I’ll say thank you for your time and I look forward to our next conversation next Friday.’</a:t>
            </a:r>
          </a:p>
          <a:p>
            <a:endParaRPr lang="en-GB" sz="1600" dirty="0">
              <a:solidFill>
                <a:schemeClr val="bg1"/>
              </a:solidFill>
            </a:endParaRPr>
          </a:p>
          <a:p>
            <a:r>
              <a:rPr lang="en-GB" sz="1600" b="1" dirty="0">
                <a:solidFill>
                  <a:schemeClr val="bg1"/>
                </a:solidFill>
              </a:rPr>
              <a:t>ADMIN</a:t>
            </a:r>
          </a:p>
          <a:p>
            <a:endParaRPr lang="en-GB" sz="1600" b="1" dirty="0">
              <a:solidFill>
                <a:schemeClr val="bg1"/>
              </a:solidFill>
            </a:endParaRPr>
          </a:p>
          <a:p>
            <a:r>
              <a:rPr lang="en-GB" sz="1600" dirty="0">
                <a:solidFill>
                  <a:schemeClr val="bg1"/>
                </a:solidFill>
              </a:rPr>
              <a:t>Every sales reps favourite part comes next but it’s vital to do these as an absolute minimum to achieve low drop off rates. </a:t>
            </a:r>
          </a:p>
          <a:p>
            <a:endParaRPr lang="en-GB" sz="1600" dirty="0">
              <a:solidFill>
                <a:schemeClr val="bg1"/>
              </a:solidFill>
            </a:endParaRPr>
          </a:p>
          <a:p>
            <a:endParaRPr lang="en-GB" sz="1600" dirty="0">
              <a:solidFill>
                <a:schemeClr val="bg1"/>
              </a:solidFill>
            </a:endParaRPr>
          </a:p>
          <a:p>
            <a:endParaRPr lang="en-GB" sz="1600" baseline="0" dirty="0">
              <a:solidFill>
                <a:schemeClr val="bg1"/>
              </a:solidFill>
            </a:endParaRPr>
          </a:p>
          <a:p>
            <a:endParaRPr lang="en-GB" sz="1600" baseline="0" dirty="0">
              <a:solidFill>
                <a:schemeClr val="bg1"/>
              </a:solidFill>
            </a:endParaRPr>
          </a:p>
          <a:p>
            <a:pPr marL="285750" indent="-285750">
              <a:buFont typeface="Arial" panose="020B0604020202020204" pitchFamily="34" charset="0"/>
              <a:buChar char="•"/>
            </a:pPr>
            <a:endParaRPr lang="en-GB" sz="1600" baseline="0" dirty="0">
              <a:solidFill>
                <a:schemeClr val="bg1"/>
              </a:solidFill>
            </a:endParaRPr>
          </a:p>
          <a:p>
            <a:endParaRPr lang="en-GB" sz="1600" baseline="0" dirty="0">
              <a:solidFill>
                <a:schemeClr val="bg1"/>
              </a:solidFill>
            </a:endParaRPr>
          </a:p>
          <a:p>
            <a:endParaRPr lang="en-GB" sz="1600" baseline="0" dirty="0">
              <a:solidFill>
                <a:schemeClr val="bg1"/>
              </a:solidFill>
            </a:endParaRPr>
          </a:p>
        </p:txBody>
      </p:sp>
      <p:sp>
        <p:nvSpPr>
          <p:cNvPr id="6" name="TextBox 5">
            <a:extLst>
              <a:ext uri="{FF2B5EF4-FFF2-40B4-BE49-F238E27FC236}">
                <a16:creationId xmlns:a16="http://schemas.microsoft.com/office/drawing/2014/main" id="{93A2CE6C-CC6A-434F-9BC1-6C96C778A25F}"/>
              </a:ext>
            </a:extLst>
          </p:cNvPr>
          <p:cNvSpPr txBox="1"/>
          <p:nvPr/>
        </p:nvSpPr>
        <p:spPr>
          <a:xfrm>
            <a:off x="397051" y="5938873"/>
            <a:ext cx="5193601" cy="1107996"/>
          </a:xfrm>
          <a:prstGeom prst="rect">
            <a:avLst/>
          </a:prstGeom>
          <a:noFill/>
        </p:spPr>
        <p:txBody>
          <a:bodyPr wrap="square" rtlCol="0">
            <a:spAutoFit/>
          </a:bodyPr>
          <a:lstStyle/>
          <a:p>
            <a:pPr marL="285750" indent="-285750">
              <a:buFont typeface="Wingdings" panose="05000000000000000000" pitchFamily="2" charset="2"/>
              <a:buChar char="ü"/>
            </a:pPr>
            <a:r>
              <a:rPr lang="en-GB" sz="1600" dirty="0">
                <a:solidFill>
                  <a:schemeClr val="bg1"/>
                </a:solidFill>
              </a:rPr>
              <a:t>Send a personalised thank you email</a:t>
            </a:r>
          </a:p>
          <a:p>
            <a:pPr marL="285750" indent="-285750">
              <a:buFont typeface="Wingdings" panose="05000000000000000000" pitchFamily="2" charset="2"/>
              <a:buChar char="ü"/>
            </a:pPr>
            <a:r>
              <a:rPr lang="en-GB" sz="1600" dirty="0">
                <a:solidFill>
                  <a:schemeClr val="bg1"/>
                </a:solidFill>
              </a:rPr>
              <a:t>Send a calendar invite</a:t>
            </a:r>
          </a:p>
          <a:p>
            <a:pPr marL="285750" indent="-285750">
              <a:buFont typeface="Wingdings" panose="05000000000000000000" pitchFamily="2" charset="2"/>
              <a:buChar char="ü"/>
            </a:pPr>
            <a:r>
              <a:rPr lang="en-GB" sz="1600" dirty="0">
                <a:solidFill>
                  <a:schemeClr val="bg1"/>
                </a:solidFill>
              </a:rPr>
              <a:t>Connect on LinkedIn (and engage)</a:t>
            </a:r>
          </a:p>
          <a:p>
            <a:endParaRPr lang="en-GB" dirty="0"/>
          </a:p>
        </p:txBody>
      </p:sp>
      <p:sp>
        <p:nvSpPr>
          <p:cNvPr id="12" name="TextBox 11">
            <a:extLst>
              <a:ext uri="{FF2B5EF4-FFF2-40B4-BE49-F238E27FC236}">
                <a16:creationId xmlns:a16="http://schemas.microsoft.com/office/drawing/2014/main" id="{8B96434D-E9BF-4256-9514-468AB0E74F67}"/>
              </a:ext>
            </a:extLst>
          </p:cNvPr>
          <p:cNvSpPr txBox="1"/>
          <p:nvPr/>
        </p:nvSpPr>
        <p:spPr>
          <a:xfrm>
            <a:off x="4890740" y="5938873"/>
            <a:ext cx="5193601" cy="1107996"/>
          </a:xfrm>
          <a:prstGeom prst="rect">
            <a:avLst/>
          </a:prstGeom>
          <a:noFill/>
        </p:spPr>
        <p:txBody>
          <a:bodyPr wrap="square" rtlCol="0">
            <a:spAutoFit/>
          </a:bodyPr>
          <a:lstStyle/>
          <a:p>
            <a:pPr marL="285750" indent="-285750">
              <a:buFont typeface="Wingdings" panose="05000000000000000000" pitchFamily="2" charset="2"/>
              <a:buChar char="ü"/>
            </a:pPr>
            <a:r>
              <a:rPr lang="en-GB" sz="1600" dirty="0">
                <a:solidFill>
                  <a:schemeClr val="bg1"/>
                </a:solidFill>
              </a:rPr>
              <a:t>Enter details and notes into the CRM</a:t>
            </a:r>
          </a:p>
          <a:p>
            <a:pPr marL="285750" indent="-285750">
              <a:buFont typeface="Wingdings" panose="05000000000000000000" pitchFamily="2" charset="2"/>
              <a:buChar char="ü"/>
            </a:pPr>
            <a:r>
              <a:rPr lang="en-GB" sz="1600" dirty="0">
                <a:solidFill>
                  <a:schemeClr val="bg1"/>
                </a:solidFill>
              </a:rPr>
              <a:t>Send a reminder SMS/email the day before</a:t>
            </a:r>
          </a:p>
          <a:p>
            <a:endParaRPr lang="en-GB" sz="1600" dirty="0">
              <a:solidFill>
                <a:schemeClr val="bg1"/>
              </a:solidFill>
            </a:endParaRPr>
          </a:p>
          <a:p>
            <a:endParaRPr lang="en-GB" dirty="0"/>
          </a:p>
        </p:txBody>
      </p:sp>
    </p:spTree>
    <p:extLst>
      <p:ext uri="{BB962C8B-B14F-4D97-AF65-F5344CB8AC3E}">
        <p14:creationId xmlns:p14="http://schemas.microsoft.com/office/powerpoint/2010/main" val="1178192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04FFC-ED38-47AE-8816-56B2FCD9B9D8}"/>
              </a:ext>
            </a:extLst>
          </p:cNvPr>
          <p:cNvSpPr txBox="1">
            <a:spLocks noGrp="1"/>
          </p:cNvSpPr>
          <p:nvPr>
            <p:ph type="title"/>
          </p:nvPr>
        </p:nvSpPr>
        <p:spPr/>
        <p:txBody>
          <a:bodyPr/>
          <a:lstStyle/>
          <a:p>
            <a:endParaRPr lang="en-GB" dirty="0"/>
          </a:p>
        </p:txBody>
      </p:sp>
      <p:pic>
        <p:nvPicPr>
          <p:cNvPr id="3" name="Content Placeholder 4">
            <a:extLst>
              <a:ext uri="{FF2B5EF4-FFF2-40B4-BE49-F238E27FC236}">
                <a16:creationId xmlns:a16="http://schemas.microsoft.com/office/drawing/2014/main" id="{3EFEA6A7-E602-4145-9F42-FE81EE0B565A}"/>
              </a:ext>
            </a:extLst>
          </p:cNvPr>
          <p:cNvPicPr>
            <a:picLocks noGrp="1" noChangeAspect="1"/>
          </p:cNvPicPr>
          <p:nvPr>
            <p:ph idx="1"/>
          </p:nvPr>
        </p:nvPicPr>
        <p:blipFill>
          <a:blip r:embed="rId3"/>
          <a:stretch>
            <a:fillRect/>
          </a:stretch>
        </p:blipFill>
        <p:spPr>
          <a:xfrm>
            <a:off x="4" y="-859"/>
            <a:ext cx="12191996" cy="6858859"/>
          </a:xfrm>
        </p:spPr>
      </p:pic>
      <p:sp>
        <p:nvSpPr>
          <p:cNvPr id="6" name="TextBox 9">
            <a:extLst>
              <a:ext uri="{FF2B5EF4-FFF2-40B4-BE49-F238E27FC236}">
                <a16:creationId xmlns:a16="http://schemas.microsoft.com/office/drawing/2014/main" id="{37322B65-9A84-43F0-99AB-5FC9B72779B0}"/>
              </a:ext>
            </a:extLst>
          </p:cNvPr>
          <p:cNvSpPr txBox="1"/>
          <p:nvPr/>
        </p:nvSpPr>
        <p:spPr>
          <a:xfrm>
            <a:off x="339147" y="308562"/>
            <a:ext cx="9293431" cy="92333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5400"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t>OBJECTION HANDLING</a:t>
            </a:r>
            <a:endParaRPr lang="en-GB" sz="5400" b="0" i="0" u="none" strike="noStrike" kern="1200" cap="none" spc="0" baseline="0" dirty="0">
              <a:solidFill>
                <a:srgbClr val="FFFFFF"/>
              </a:solidFill>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 name="TextBox 9">
            <a:extLst>
              <a:ext uri="{FF2B5EF4-FFF2-40B4-BE49-F238E27FC236}">
                <a16:creationId xmlns:a16="http://schemas.microsoft.com/office/drawing/2014/main" id="{A69ADF8F-FF59-4E61-944F-07A24B3C426C}"/>
              </a:ext>
            </a:extLst>
          </p:cNvPr>
          <p:cNvSpPr txBox="1"/>
          <p:nvPr/>
        </p:nvSpPr>
        <p:spPr>
          <a:xfrm>
            <a:off x="379208" y="1321429"/>
            <a:ext cx="6515272" cy="5139869"/>
          </a:xfrm>
          <a:prstGeom prst="rect">
            <a:avLst/>
          </a:prstGeom>
          <a:noFill/>
          <a:ln cap="flat">
            <a:noFill/>
          </a:ln>
        </p:spPr>
        <p:txBody>
          <a:bodyPr vert="horz" wrap="square" lIns="91440" tIns="45720" rIns="91440" bIns="45720" anchor="t" anchorCtr="0" compatLnSpc="1">
            <a:spAutoFit/>
          </a:bodyPr>
          <a:lstStyle/>
          <a:p>
            <a:endParaRPr lang="en-GB" sz="1600" baseline="0" dirty="0">
              <a:solidFill>
                <a:schemeClr val="bg1"/>
              </a:solidFill>
            </a:endParaRPr>
          </a:p>
          <a:p>
            <a:r>
              <a:rPr lang="en-GB" sz="1600" baseline="0" dirty="0">
                <a:solidFill>
                  <a:schemeClr val="bg1"/>
                </a:solidFill>
              </a:rPr>
              <a:t>You should expect objections from your prospects and these usually fit into a few categories:</a:t>
            </a:r>
          </a:p>
          <a:p>
            <a:endParaRPr lang="en-GB" sz="1600" dirty="0">
              <a:solidFill>
                <a:schemeClr val="bg1"/>
              </a:solidFill>
            </a:endParaRPr>
          </a:p>
          <a:p>
            <a:pPr marL="342900" indent="-342900">
              <a:buAutoNum type="arabicPeriod"/>
            </a:pPr>
            <a:r>
              <a:rPr lang="en-GB" sz="1600" baseline="0" dirty="0">
                <a:solidFill>
                  <a:schemeClr val="bg1"/>
                </a:solidFill>
              </a:rPr>
              <a:t>We’re fine / we have this covered</a:t>
            </a:r>
          </a:p>
          <a:p>
            <a:pPr marL="342900" indent="-342900">
              <a:buAutoNum type="arabicPeriod"/>
            </a:pPr>
            <a:r>
              <a:rPr lang="en-GB" sz="1600" dirty="0">
                <a:solidFill>
                  <a:schemeClr val="bg1"/>
                </a:solidFill>
              </a:rPr>
              <a:t>We can’t afford this / money</a:t>
            </a:r>
          </a:p>
          <a:p>
            <a:pPr marL="342900" indent="-342900">
              <a:buAutoNum type="arabicPeriod"/>
            </a:pPr>
            <a:r>
              <a:rPr lang="en-GB" sz="1600" baseline="0" dirty="0">
                <a:solidFill>
                  <a:schemeClr val="bg1"/>
                </a:solidFill>
              </a:rPr>
              <a:t>This isn't important enough / we don’t have time</a:t>
            </a:r>
          </a:p>
          <a:p>
            <a:pPr marL="342900" indent="-342900">
              <a:buAutoNum type="arabicPeriod"/>
            </a:pPr>
            <a:endParaRPr lang="en-GB" sz="1600" dirty="0">
              <a:solidFill>
                <a:schemeClr val="bg1"/>
              </a:solidFill>
            </a:endParaRPr>
          </a:p>
          <a:p>
            <a:r>
              <a:rPr lang="en-GB" sz="1600" baseline="0" dirty="0">
                <a:solidFill>
                  <a:schemeClr val="bg1"/>
                </a:solidFill>
              </a:rPr>
              <a:t>We have a simple formula for handling objections:</a:t>
            </a:r>
          </a:p>
          <a:p>
            <a:endParaRPr lang="en-GB" sz="1600" dirty="0">
              <a:solidFill>
                <a:schemeClr val="bg1"/>
              </a:solidFill>
            </a:endParaRPr>
          </a:p>
          <a:p>
            <a:r>
              <a:rPr lang="en-GB" sz="2000" b="1" baseline="0" dirty="0">
                <a:solidFill>
                  <a:schemeClr val="bg1"/>
                </a:solidFill>
              </a:rPr>
              <a:t>Diffuse      -      Statement         -         Question</a:t>
            </a:r>
          </a:p>
          <a:p>
            <a:endParaRPr lang="en-GB" sz="2000" b="1" dirty="0">
              <a:solidFill>
                <a:schemeClr val="bg1"/>
              </a:solidFill>
            </a:endParaRPr>
          </a:p>
          <a:p>
            <a:pPr marL="342900" indent="-342900">
              <a:buAutoNum type="arabicPeriod"/>
            </a:pPr>
            <a:r>
              <a:rPr lang="en-GB" sz="1600" b="1" baseline="0" dirty="0">
                <a:solidFill>
                  <a:schemeClr val="bg1"/>
                </a:solidFill>
              </a:rPr>
              <a:t>Diffuse – </a:t>
            </a:r>
            <a:r>
              <a:rPr lang="en-GB" sz="1600" baseline="0" dirty="0">
                <a:solidFill>
                  <a:schemeClr val="bg1"/>
                </a:solidFill>
              </a:rPr>
              <a:t>Take the pressure out of the situation, acknowledge their concerns but help them to realise it’s all okay/normal.</a:t>
            </a:r>
          </a:p>
          <a:p>
            <a:pPr marL="342900" indent="-342900">
              <a:buAutoNum type="arabicPeriod"/>
            </a:pPr>
            <a:r>
              <a:rPr lang="en-GB" sz="1600" b="1" dirty="0">
                <a:solidFill>
                  <a:schemeClr val="bg1"/>
                </a:solidFill>
              </a:rPr>
              <a:t>Statement – </a:t>
            </a:r>
            <a:r>
              <a:rPr lang="en-GB" sz="1600" dirty="0">
                <a:solidFill>
                  <a:schemeClr val="bg1"/>
                </a:solidFill>
              </a:rPr>
              <a:t>Make a statement that aims to give them comfort and </a:t>
            </a:r>
            <a:br>
              <a:rPr lang="en-GB" sz="1600" dirty="0">
                <a:solidFill>
                  <a:schemeClr val="bg1"/>
                </a:solidFill>
              </a:rPr>
            </a:br>
            <a:r>
              <a:rPr lang="en-GB" sz="1600" dirty="0">
                <a:solidFill>
                  <a:schemeClr val="bg1"/>
                </a:solidFill>
              </a:rPr>
              <a:t>how some expertise.</a:t>
            </a:r>
            <a:endParaRPr lang="en-GB" sz="1600" baseline="0" dirty="0">
              <a:solidFill>
                <a:schemeClr val="bg1"/>
              </a:solidFill>
            </a:endParaRPr>
          </a:p>
          <a:p>
            <a:pPr marL="342900" indent="-342900">
              <a:buAutoNum type="arabicPeriod"/>
            </a:pPr>
            <a:r>
              <a:rPr lang="en-GB" sz="1600" b="1" dirty="0">
                <a:solidFill>
                  <a:schemeClr val="bg1"/>
                </a:solidFill>
              </a:rPr>
              <a:t>Question – </a:t>
            </a:r>
            <a:r>
              <a:rPr lang="en-GB" sz="1600" dirty="0">
                <a:solidFill>
                  <a:schemeClr val="bg1"/>
                </a:solidFill>
              </a:rPr>
              <a:t>Ask an open question about their objection, aimed to continue the conversation.</a:t>
            </a:r>
          </a:p>
          <a:p>
            <a:pPr marL="342900" indent="-342900">
              <a:buAutoNum type="arabicPeriod"/>
            </a:pPr>
            <a:endParaRPr lang="en-GB" sz="1600" baseline="0" dirty="0">
              <a:solidFill>
                <a:schemeClr val="bg1"/>
              </a:solidFill>
            </a:endParaRPr>
          </a:p>
          <a:p>
            <a:r>
              <a:rPr lang="en-GB" sz="1600" baseline="0" dirty="0">
                <a:solidFill>
                  <a:schemeClr val="bg1"/>
                </a:solidFill>
              </a:rPr>
              <a:t>Examples in the next slide</a:t>
            </a:r>
            <a:r>
              <a:rPr lang="mr-IN" sz="1600" baseline="0" dirty="0">
                <a:solidFill>
                  <a:schemeClr val="bg1"/>
                </a:solidFill>
              </a:rPr>
              <a:t>…</a:t>
            </a:r>
            <a:endParaRPr lang="en-GB" sz="1600" baseline="0" dirty="0">
              <a:solidFill>
                <a:schemeClr val="bg1"/>
              </a:solidFill>
            </a:endParaRPr>
          </a:p>
        </p:txBody>
      </p:sp>
    </p:spTree>
    <p:extLst>
      <p:ext uri="{BB962C8B-B14F-4D97-AF65-F5344CB8AC3E}">
        <p14:creationId xmlns:p14="http://schemas.microsoft.com/office/powerpoint/2010/main" val="295069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6E14AC88BB69145BA883E0F4F8D1748" ma:contentTypeVersion="33" ma:contentTypeDescription="Create a new document." ma:contentTypeScope="" ma:versionID="2f724318c979af2d5e1d2776891c823a">
  <xsd:schema xmlns:xsd="http://www.w3.org/2001/XMLSchema" xmlns:xs="http://www.w3.org/2001/XMLSchema" xmlns:p="http://schemas.microsoft.com/office/2006/metadata/properties" xmlns:ns2="03bf4019-02a7-402e-86c4-293267b7af01" xmlns:ns3="3c741a7d-e84f-4cf5-be34-a49db4280a41" xmlns:ns4="cfce071e-7e34-4621-9c75-485b65baf847" targetNamespace="http://schemas.microsoft.com/office/2006/metadata/properties" ma:root="true" ma:fieldsID="53d958b8ca2598e886e1531296cf8df1" ns2:_="" ns3:_="" ns4:_="">
    <xsd:import namespace="03bf4019-02a7-402e-86c4-293267b7af01"/>
    <xsd:import namespace="3c741a7d-e84f-4cf5-be34-a49db4280a41"/>
    <xsd:import namespace="cfce071e-7e34-4621-9c75-485b65baf847"/>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4:SharedWithUsers" minOccurs="0"/>
                <xsd:element ref="ns4:SharedWithDetails"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bf4019-02a7-402e-86c4-293267b7af0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3c741a7d-e84f-4cf5-be34-a49db4280a41"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Location" ma:index="18" nillable="true" ma:displayName="MediaServic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fce071e-7e34-4621-9c75-485b65baf847"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03bf4019-02a7-402e-86c4-293267b7af01">SFMMHTC22DJD-721345488-38591</_dlc_DocId>
    <_dlc_DocIdUrl xmlns="03bf4019-02a7-402e-86c4-293267b7af01">
      <Url>https://airmarketinggroup.sharepoint.com/sites/documents/leadershipdrive/_layouts/15/DocIdRedir.aspx?ID=SFMMHTC22DJD-721345488-38591</Url>
      <Description>SFMMHTC22DJD-721345488-38591</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90727E8F-32F8-4F18-9517-CBD411771623}">
  <ds:schemaRefs>
    <ds:schemaRef ds:uri="http://schemas.microsoft.com/sharepoint/v3/contenttype/forms"/>
  </ds:schemaRefs>
</ds:datastoreItem>
</file>

<file path=customXml/itemProps2.xml><?xml version="1.0" encoding="utf-8"?>
<ds:datastoreItem xmlns:ds="http://schemas.openxmlformats.org/officeDocument/2006/customXml" ds:itemID="{72A7799C-D58B-4009-A31F-DE86F3DD05F5}"/>
</file>

<file path=customXml/itemProps3.xml><?xml version="1.0" encoding="utf-8"?>
<ds:datastoreItem xmlns:ds="http://schemas.openxmlformats.org/officeDocument/2006/customXml" ds:itemID="{9F58B8DC-2DBD-48C3-AEF9-8E87DD279DE4}">
  <ds:schemaRefs>
    <ds:schemaRef ds:uri="http://schemas.microsoft.com/office/infopath/2007/PartnerControls"/>
    <ds:schemaRef ds:uri="http://purl.org/dc/terms/"/>
    <ds:schemaRef ds:uri="http://schemas.microsoft.com/office/2006/documentManagement/types"/>
    <ds:schemaRef ds:uri="http://purl.org/dc/elements/1.1/"/>
    <ds:schemaRef ds:uri="http://schemas.openxmlformats.org/package/2006/metadata/core-properties"/>
    <ds:schemaRef ds:uri="http://purl.org/dc/dcmitype/"/>
    <ds:schemaRef ds:uri="1a43edc7-bfce-48d3-9ab7-5296d6c2ccf8"/>
    <ds:schemaRef ds:uri="http://schemas.microsoft.com/office/2006/metadata/properties"/>
    <ds:schemaRef ds:uri="http://www.w3.org/XML/1998/namespace"/>
  </ds:schemaRefs>
</ds:datastoreItem>
</file>

<file path=customXml/itemProps4.xml><?xml version="1.0" encoding="utf-8"?>
<ds:datastoreItem xmlns:ds="http://schemas.openxmlformats.org/officeDocument/2006/customXml" ds:itemID="{641AEE75-B7DD-42AE-8AF6-393F86B0D3F0}"/>
</file>

<file path=docProps/app.xml><?xml version="1.0" encoding="utf-8"?>
<Properties xmlns="http://schemas.openxmlformats.org/officeDocument/2006/extended-properties" xmlns:vt="http://schemas.openxmlformats.org/officeDocument/2006/docPropsVTypes">
  <TotalTime>10477</TotalTime>
  <Words>2210</Words>
  <Application>Microsoft Office PowerPoint</Application>
  <PresentationFormat>Widescreen</PresentationFormat>
  <Paragraphs>239</Paragraphs>
  <Slides>11</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Calibri</vt:lpstr>
      <vt:lpstr>Calibri Light</vt:lpstr>
      <vt:lpstr>Open Sans</vt:lpstr>
      <vt:lpstr>Open Sans SemiBold</vt:lpstr>
      <vt:lpstr>Symbol</vt:lpstr>
      <vt:lpstr>Wingdings</vt:lpstr>
      <vt:lpstr>Office Theme</vt:lpstr>
      <vt:lpstr>PowerPoint Presentation</vt:lpstr>
      <vt:lpstr>PowerPoint Presentation</vt:lpstr>
      <vt:lpstr>PowerPoint Presentation</vt:lpstr>
      <vt:lpstr>                </vt:lpstr>
      <vt:lpstr>                </vt:lpstr>
      <vt:lpstr>PowerPoint Presentation</vt:lpstr>
      <vt:lpstr>                </vt:lpstr>
      <vt:lpstr>PowerPoint Presentation</vt:lpstr>
      <vt:lpstr>PowerPoint Presentation</vt:lpstr>
      <vt:lpst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liam.f.creighton@gmail.com</dc:creator>
  <cp:lastModifiedBy>Verity Studley-Wootton</cp:lastModifiedBy>
  <cp:revision>41</cp:revision>
  <dcterms:created xsi:type="dcterms:W3CDTF">2021-02-01T11:14:09Z</dcterms:created>
  <dcterms:modified xsi:type="dcterms:W3CDTF">2021-04-28T14:17:00Z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0x01010026E14AC88BB69145BA883E0F4F8D1748</vt:lpwstr>
  </property>
  <property fmtid="{D5CDD505-2E9C-101B-9397-08002B2CF9AE}" pid="3" name="_dlc_DocIdItemGuid">
    <vt:lpwstr>48e737ef-84e6-4258-a1b2-320e035d18cf</vt:lpwstr>
  </property>
</Properties>
</file>